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321" r:id="rId5"/>
    <p:sldId id="288" r:id="rId6"/>
    <p:sldId id="289" r:id="rId7"/>
    <p:sldId id="287" r:id="rId8"/>
    <p:sldId id="322" r:id="rId9"/>
    <p:sldId id="290" r:id="rId10"/>
    <p:sldId id="293" r:id="rId11"/>
    <p:sldId id="323" r:id="rId12"/>
    <p:sldId id="292" r:id="rId13"/>
    <p:sldId id="327" r:id="rId14"/>
    <p:sldId id="328" r:id="rId15"/>
    <p:sldId id="334" r:id="rId16"/>
    <p:sldId id="335" r:id="rId17"/>
    <p:sldId id="330" r:id="rId18"/>
    <p:sldId id="331" r:id="rId19"/>
    <p:sldId id="294" r:id="rId20"/>
    <p:sldId id="336" r:id="rId21"/>
    <p:sldId id="1798" r:id="rId22"/>
    <p:sldId id="1799" r:id="rId23"/>
    <p:sldId id="1800" r:id="rId24"/>
    <p:sldId id="1801" r:id="rId25"/>
    <p:sldId id="1802" r:id="rId26"/>
    <p:sldId id="1766" r:id="rId28"/>
    <p:sldId id="1803" r:id="rId29"/>
    <p:sldId id="1804" r:id="rId30"/>
    <p:sldId id="1805" r:id="rId31"/>
    <p:sldId id="1806" r:id="rId32"/>
    <p:sldId id="1807" r:id="rId33"/>
    <p:sldId id="283" r:id="rId34"/>
    <p:sldId id="1808" r:id="rId35"/>
    <p:sldId id="1820" r:id="rId36"/>
    <p:sldId id="1821" r:id="rId37"/>
    <p:sldId id="1822" r:id="rId38"/>
    <p:sldId id="1823" r:id="rId39"/>
    <p:sldId id="1824" r:id="rId40"/>
    <p:sldId id="1825" r:id="rId41"/>
    <p:sldId id="1826" r:id="rId42"/>
    <p:sldId id="1827" r:id="rId43"/>
    <p:sldId id="1828" r:id="rId44"/>
    <p:sldId id="1829" r:id="rId45"/>
    <p:sldId id="1830" r:id="rId46"/>
    <p:sldId id="1831" r:id="rId47"/>
    <p:sldId id="1832" r:id="rId48"/>
    <p:sldId id="1833" r:id="rId49"/>
    <p:sldId id="1834" r:id="rId50"/>
    <p:sldId id="1835" r:id="rId51"/>
  </p:sldIdLst>
  <p:sldSz cx="9144000" cy="6858000" type="screen4x3"/>
  <p:notesSz cx="6858000" cy="9144000"/>
  <p:custDataLst>
    <p:tags r:id="rId55"/>
  </p:custDataLst>
  <p:defaultTextStyle>
    <a:defPPr>
      <a:defRPr lang="en-US"/>
    </a:defPPr>
    <a:lvl1pPr algn="ctr" rtl="0" eaLnBrk="0" fontAlgn="base" hangingPunct="0">
      <a:spcBef>
        <a:spcPct val="0"/>
      </a:spcBef>
      <a:spcAft>
        <a:spcPct val="0"/>
      </a:spcAft>
      <a:defRPr sz="500"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500"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500"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500"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500" kern="1200">
        <a:solidFill>
          <a:schemeClr val="tx1"/>
        </a:solidFill>
        <a:latin typeface="Times New Roman" panose="02020603050405020304" pitchFamily="18" charset="0"/>
        <a:ea typeface="+mn-ea"/>
        <a:cs typeface="+mn-cs"/>
      </a:defRPr>
    </a:lvl5pPr>
    <a:lvl6pPr marL="2286000" algn="l" defTabSz="914400" rtl="0" eaLnBrk="1" latinLnBrk="0" hangingPunct="1">
      <a:defRPr sz="500" kern="1200">
        <a:solidFill>
          <a:schemeClr val="tx1"/>
        </a:solidFill>
        <a:latin typeface="Times New Roman" panose="02020603050405020304" pitchFamily="18" charset="0"/>
        <a:ea typeface="+mn-ea"/>
        <a:cs typeface="+mn-cs"/>
      </a:defRPr>
    </a:lvl6pPr>
    <a:lvl7pPr marL="2743200" algn="l" defTabSz="914400" rtl="0" eaLnBrk="1" latinLnBrk="0" hangingPunct="1">
      <a:defRPr sz="500" kern="1200">
        <a:solidFill>
          <a:schemeClr val="tx1"/>
        </a:solidFill>
        <a:latin typeface="Times New Roman" panose="02020603050405020304" pitchFamily="18" charset="0"/>
        <a:ea typeface="+mn-ea"/>
        <a:cs typeface="+mn-cs"/>
      </a:defRPr>
    </a:lvl7pPr>
    <a:lvl8pPr marL="3200400" algn="l" defTabSz="914400" rtl="0" eaLnBrk="1" latinLnBrk="0" hangingPunct="1">
      <a:defRPr sz="500" kern="1200">
        <a:solidFill>
          <a:schemeClr val="tx1"/>
        </a:solidFill>
        <a:latin typeface="Times New Roman" panose="02020603050405020304" pitchFamily="18" charset="0"/>
        <a:ea typeface="+mn-ea"/>
        <a:cs typeface="+mn-cs"/>
      </a:defRPr>
    </a:lvl8pPr>
    <a:lvl9pPr marL="3657600" algn="l" defTabSz="914400" rtl="0" eaLnBrk="1" latinLnBrk="0" hangingPunct="1">
      <a:defRPr sz="5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0" d="100"/>
          <a:sy n="90" d="100"/>
        </p:scale>
        <p:origin x="1613" y="35"/>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gs" Target="tags/tag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A5A85-A22A-4441-91FE-45CE988D6B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C3D25E-2DB3-4E4F-8E2C-9C7FFD22959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435" y="2129656"/>
            <a:ext cx="7771132" cy="1470477"/>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284" y="3886940"/>
            <a:ext cx="6401434" cy="1752530"/>
          </a:xfrm>
        </p:spPr>
        <p:txBody>
          <a:bodyPr/>
          <a:lstStyle>
            <a:lvl1pPr marL="0" indent="0" algn="ctr">
              <a:buNone/>
              <a:defRPr/>
            </a:lvl1pPr>
            <a:lvl2pPr marL="456565" indent="0" algn="ctr">
              <a:buNone/>
              <a:defRPr/>
            </a:lvl2pPr>
            <a:lvl3pPr marL="912495" indent="0" algn="ctr">
              <a:buNone/>
              <a:defRPr/>
            </a:lvl3pPr>
            <a:lvl4pPr marL="1369060" indent="0" algn="ctr">
              <a:buNone/>
              <a:defRPr/>
            </a:lvl4pPr>
            <a:lvl5pPr marL="1825625" indent="0" algn="ctr">
              <a:buNone/>
              <a:defRPr/>
            </a:lvl5pPr>
            <a:lvl6pPr marL="2282190" indent="0" algn="ctr">
              <a:buNone/>
              <a:defRPr/>
            </a:lvl6pPr>
            <a:lvl7pPr marL="2738120" indent="0" algn="ctr">
              <a:buNone/>
              <a:defRPr/>
            </a:lvl7pPr>
            <a:lvl8pPr marL="3194685" indent="0" algn="ctr">
              <a:buNone/>
              <a:defRPr/>
            </a:lvl8pPr>
            <a:lvl9pPr marL="3651250" indent="0" algn="ctr">
              <a:buNone/>
              <a:defRPr/>
            </a:lvl9pPr>
          </a:lstStyle>
          <a:p>
            <a:r>
              <a:rPr lang="zh-CN" altLang="en-US"/>
              <a:t>单击此处编辑母版副标题样式</a:t>
            </a:r>
            <a:endParaRPr lang="zh-CN" altLang="en-US"/>
          </a:p>
        </p:txBody>
      </p:sp>
      <p:sp>
        <p:nvSpPr>
          <p:cNvPr id="4"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vl1pPr>
          </a:lstStyle>
          <a:p>
            <a:endParaRPr lang="zh-CN" altLang="en-US"/>
          </a:p>
        </p:txBody>
      </p:sp>
      <p:sp>
        <p:nvSpPr>
          <p:cNvPr id="6"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vl1pPr>
          </a:lstStyle>
          <a:p>
            <a:endParaRPr lang="zh-CN" altLang="en-US"/>
          </a:p>
        </p:txBody>
      </p:sp>
      <p:sp>
        <p:nvSpPr>
          <p:cNvPr id="6"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3387" y="228178"/>
            <a:ext cx="1941991" cy="601976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532661" y="228178"/>
            <a:ext cx="5678538" cy="6019765"/>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vl1pPr>
          </a:lstStyle>
          <a:p>
            <a:endParaRPr lang="zh-CN" altLang="en-US"/>
          </a:p>
        </p:txBody>
      </p:sp>
      <p:sp>
        <p:nvSpPr>
          <p:cNvPr id="6"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2660" y="228178"/>
            <a:ext cx="7772718" cy="1144056"/>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532661" y="1600412"/>
            <a:ext cx="3809472" cy="464753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494321" y="1600412"/>
            <a:ext cx="3811057" cy="464753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6" name="Rectangle 11"/>
          <p:cNvSpPr>
            <a:spLocks noGrp="1" noChangeArrowheads="1"/>
          </p:cNvSpPr>
          <p:nvPr>
            <p:ph type="ftr" sz="quarter" idx="11"/>
          </p:nvPr>
        </p:nvSpPr>
        <p:spPr/>
        <p:txBody>
          <a:bodyPr/>
          <a:lstStyle>
            <a:lvl1pPr>
              <a:defRPr/>
            </a:lvl1pPr>
          </a:lstStyle>
          <a:p>
            <a:endParaRPr lang="zh-CN" altLang="en-US"/>
          </a:p>
        </p:txBody>
      </p:sp>
      <p:sp>
        <p:nvSpPr>
          <p:cNvPr id="7"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532660" y="228178"/>
            <a:ext cx="7772718" cy="1144056"/>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532661" y="1600412"/>
            <a:ext cx="3809472" cy="464753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hasCustomPrompt="1"/>
          </p:nvPr>
        </p:nvSpPr>
        <p:spPr>
          <a:xfrm>
            <a:off x="4494321" y="1600412"/>
            <a:ext cx="3811057" cy="4647531"/>
          </a:xfrm>
        </p:spPr>
        <p:txBody>
          <a:bodyPr/>
          <a:lstStyle/>
          <a:p>
            <a:pPr lvl="0"/>
            <a:r>
              <a:rPr lang="zh-CN" altLang="en-US" noProof="0"/>
              <a:t>单击图标添加联机映像</a:t>
            </a:r>
            <a:endParaRPr lang="zh-CN" altLang="en-US" noProof="0"/>
          </a:p>
        </p:txBody>
      </p:sp>
      <p:sp>
        <p:nvSpPr>
          <p:cNvPr id="5"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6" name="Rectangle 11"/>
          <p:cNvSpPr>
            <a:spLocks noGrp="1" noChangeArrowheads="1"/>
          </p:cNvSpPr>
          <p:nvPr>
            <p:ph type="ftr" sz="quarter" idx="11"/>
          </p:nvPr>
        </p:nvSpPr>
        <p:spPr/>
        <p:txBody>
          <a:bodyPr/>
          <a:lstStyle>
            <a:lvl1pPr>
              <a:defRPr/>
            </a:lvl1pPr>
          </a:lstStyle>
          <a:p>
            <a:endParaRPr lang="zh-CN" altLang="en-US"/>
          </a:p>
        </p:txBody>
      </p:sp>
      <p:sp>
        <p:nvSpPr>
          <p:cNvPr id="7"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2660" y="228178"/>
            <a:ext cx="7772718" cy="1144056"/>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532661" y="1600412"/>
            <a:ext cx="3809472" cy="464753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494321" y="1600412"/>
            <a:ext cx="3811057" cy="224691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494321" y="3999444"/>
            <a:ext cx="3811057" cy="224849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7" name="Rectangle 11"/>
          <p:cNvSpPr>
            <a:spLocks noGrp="1" noChangeArrowheads="1"/>
          </p:cNvSpPr>
          <p:nvPr>
            <p:ph type="ftr" sz="quarter" idx="11"/>
          </p:nvPr>
        </p:nvSpPr>
        <p:spPr/>
        <p:txBody>
          <a:bodyPr/>
          <a:lstStyle>
            <a:lvl1pPr>
              <a:defRPr/>
            </a:lvl1pPr>
          </a:lstStyle>
          <a:p>
            <a:endParaRPr lang="zh-CN" altLang="en-US"/>
          </a:p>
        </p:txBody>
      </p:sp>
      <p:sp>
        <p:nvSpPr>
          <p:cNvPr id="8"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8530" y="152118"/>
            <a:ext cx="8826940" cy="766930"/>
          </a:xfrm>
        </p:spPr>
        <p:txBody>
          <a:bodyPr/>
          <a:lstStyle>
            <a:lvl1pPr>
              <a:defRPr sz="3595" b="0" u="none">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158530" y="1147225"/>
            <a:ext cx="8826940" cy="5476259"/>
          </a:xfrm>
        </p:spPr>
        <p:txBody>
          <a:bodyPr/>
          <a:lstStyle>
            <a:lvl1pPr>
              <a:lnSpc>
                <a:spcPct val="120000"/>
              </a:lnSpc>
              <a:spcBef>
                <a:spcPts val="300"/>
              </a:spcBef>
              <a:buClr>
                <a:srgbClr val="C00000"/>
              </a:buClr>
              <a:defRPr>
                <a:latin typeface="Times New Roman" panose="02020603050405020304" pitchFamily="18" charset="0"/>
                <a:ea typeface="宋体" panose="02010600030101010101" pitchFamily="2" charset="-122"/>
                <a:cs typeface="Times New Roman" panose="02020603050405020304" pitchFamily="18" charset="0"/>
              </a:defRPr>
            </a:lvl1pPr>
            <a:lvl2pPr>
              <a:lnSpc>
                <a:spcPct val="120000"/>
              </a:lnSpc>
              <a:spcBef>
                <a:spcPts val="300"/>
              </a:spcBef>
              <a:buClr>
                <a:srgbClr val="C00000"/>
              </a:buClr>
              <a:defRPr>
                <a:latin typeface="Times New Roman" panose="02020603050405020304" pitchFamily="18" charset="0"/>
                <a:ea typeface="宋体" panose="02010600030101010101" pitchFamily="2" charset="-122"/>
                <a:cs typeface="Times New Roman" panose="02020603050405020304" pitchFamily="18" charset="0"/>
              </a:defRPr>
            </a:lvl2pPr>
            <a:lvl3pPr>
              <a:lnSpc>
                <a:spcPct val="120000"/>
              </a:lnSpc>
              <a:spcBef>
                <a:spcPts val="300"/>
              </a:spcBef>
              <a:buClr>
                <a:srgbClr val="C00000"/>
              </a:buClr>
              <a:defRPr>
                <a:latin typeface="Times New Roman" panose="02020603050405020304" pitchFamily="18" charset="0"/>
                <a:ea typeface="宋体" panose="02010600030101010101" pitchFamily="2" charset="-122"/>
                <a:cs typeface="Times New Roman" panose="02020603050405020304" pitchFamily="18" charset="0"/>
              </a:defRPr>
            </a:lvl3pPr>
            <a:lvl4pPr>
              <a:lnSpc>
                <a:spcPct val="120000"/>
              </a:lnSpc>
              <a:spcBef>
                <a:spcPts val="300"/>
              </a:spcBef>
              <a:buClr>
                <a:srgbClr val="C00000"/>
              </a:buClr>
              <a:defRPr>
                <a:latin typeface="Times New Roman" panose="02020603050405020304" pitchFamily="18" charset="0"/>
                <a:ea typeface="宋体" panose="02010600030101010101" pitchFamily="2" charset="-122"/>
                <a:cs typeface="Times New Roman" panose="02020603050405020304" pitchFamily="18" charset="0"/>
              </a:defRPr>
            </a:lvl4pPr>
            <a:lvl5pPr>
              <a:lnSpc>
                <a:spcPct val="120000"/>
              </a:lnSpc>
              <a:spcBef>
                <a:spcPts val="300"/>
              </a:spcBef>
              <a:buClr>
                <a:srgbClr val="C00000"/>
              </a:buClr>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96" y="4406678"/>
            <a:ext cx="7771132" cy="1362726"/>
          </a:xfrm>
        </p:spPr>
        <p:txBody>
          <a:bodyPr anchor="t"/>
          <a:lstStyle>
            <a:lvl1pPr algn="l">
              <a:defRPr sz="3995" b="1" cap="all"/>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722896" y="2906094"/>
            <a:ext cx="7771132" cy="1500584"/>
          </a:xfrm>
        </p:spPr>
        <p:txBody>
          <a:bodyPr anchor="b"/>
          <a:lstStyle>
            <a:lvl1pPr marL="0" indent="0">
              <a:buNone/>
              <a:defRPr sz="1995"/>
            </a:lvl1pPr>
            <a:lvl2pPr marL="456565" indent="0">
              <a:buNone/>
              <a:defRPr sz="1795"/>
            </a:lvl2pPr>
            <a:lvl3pPr marL="912495" indent="0">
              <a:buNone/>
              <a:defRPr sz="1595"/>
            </a:lvl3pPr>
            <a:lvl4pPr marL="1369060" indent="0">
              <a:buNone/>
              <a:defRPr sz="1395"/>
            </a:lvl4pPr>
            <a:lvl5pPr marL="1825625" indent="0">
              <a:buNone/>
              <a:defRPr sz="1395"/>
            </a:lvl5pPr>
            <a:lvl6pPr marL="2282190" indent="0">
              <a:buNone/>
              <a:defRPr sz="1395"/>
            </a:lvl6pPr>
            <a:lvl7pPr marL="2738120" indent="0">
              <a:buNone/>
              <a:defRPr sz="1395"/>
            </a:lvl7pPr>
            <a:lvl8pPr marL="3194685" indent="0">
              <a:buNone/>
              <a:defRPr sz="1395"/>
            </a:lvl8pPr>
            <a:lvl9pPr marL="3651250" indent="0">
              <a:buNone/>
              <a:defRPr sz="1395"/>
            </a:lvl9pPr>
          </a:lstStyle>
          <a:p>
            <a:pPr lvl="0"/>
            <a:r>
              <a:rPr lang="zh-CN" altLang="en-US"/>
              <a:t>编辑母版文本样式</a:t>
            </a:r>
            <a:endParaRPr lang="zh-CN" altLang="en-US"/>
          </a:p>
        </p:txBody>
      </p:sp>
      <p:sp>
        <p:nvSpPr>
          <p:cNvPr id="4"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vl1pPr>
          </a:lstStyle>
          <a:p>
            <a:endParaRPr lang="zh-CN" altLang="en-US"/>
          </a:p>
        </p:txBody>
      </p:sp>
      <p:sp>
        <p:nvSpPr>
          <p:cNvPr id="6"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532661" y="1600412"/>
            <a:ext cx="3809472" cy="4647531"/>
          </a:xfrm>
        </p:spPr>
        <p:txBody>
          <a:bodyPr/>
          <a:lstStyle>
            <a:lvl1pPr>
              <a:defRPr sz="2795"/>
            </a:lvl1pPr>
            <a:lvl2pPr>
              <a:defRPr sz="2395"/>
            </a:lvl2pPr>
            <a:lvl3pPr>
              <a:defRPr sz="1995"/>
            </a:lvl3pPr>
            <a:lvl4pPr>
              <a:defRPr sz="1795"/>
            </a:lvl4pPr>
            <a:lvl5pPr>
              <a:defRPr sz="1795"/>
            </a:lvl5pPr>
            <a:lvl6pPr>
              <a:defRPr sz="1795"/>
            </a:lvl6pPr>
            <a:lvl7pPr>
              <a:defRPr sz="1795"/>
            </a:lvl7pPr>
            <a:lvl8pPr>
              <a:defRPr sz="1795"/>
            </a:lvl8pPr>
            <a:lvl9pPr>
              <a:defRPr sz="1795"/>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494321" y="1600412"/>
            <a:ext cx="3811057" cy="4647531"/>
          </a:xfrm>
        </p:spPr>
        <p:txBody>
          <a:bodyPr/>
          <a:lstStyle>
            <a:lvl1pPr>
              <a:defRPr sz="2795"/>
            </a:lvl1pPr>
            <a:lvl2pPr>
              <a:defRPr sz="2395"/>
            </a:lvl2pPr>
            <a:lvl3pPr>
              <a:defRPr sz="1995"/>
            </a:lvl3pPr>
            <a:lvl4pPr>
              <a:defRPr sz="1795"/>
            </a:lvl4pPr>
            <a:lvl5pPr>
              <a:defRPr sz="1795"/>
            </a:lvl5pPr>
            <a:lvl6pPr>
              <a:defRPr sz="1795"/>
            </a:lvl6pPr>
            <a:lvl7pPr>
              <a:defRPr sz="1795"/>
            </a:lvl7pPr>
            <a:lvl8pPr>
              <a:defRPr sz="1795"/>
            </a:lvl8pPr>
            <a:lvl9pPr>
              <a:defRPr sz="1795"/>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6" name="Rectangle 11"/>
          <p:cNvSpPr>
            <a:spLocks noGrp="1" noChangeArrowheads="1"/>
          </p:cNvSpPr>
          <p:nvPr>
            <p:ph type="ftr" sz="quarter" idx="11"/>
          </p:nvPr>
        </p:nvSpPr>
        <p:spPr/>
        <p:txBody>
          <a:bodyPr/>
          <a:lstStyle>
            <a:lvl1pPr>
              <a:defRPr/>
            </a:lvl1pPr>
          </a:lstStyle>
          <a:p>
            <a:endParaRPr lang="zh-CN" altLang="en-US"/>
          </a:p>
        </p:txBody>
      </p:sp>
      <p:sp>
        <p:nvSpPr>
          <p:cNvPr id="7"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566" y="274131"/>
            <a:ext cx="8230868" cy="1144056"/>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456566" y="1535444"/>
            <a:ext cx="4040926" cy="640165"/>
          </a:xfrm>
        </p:spPr>
        <p:txBody>
          <a:bodyPr anchor="b"/>
          <a:lstStyle>
            <a:lvl1pPr marL="0" indent="0">
              <a:buNone/>
              <a:defRPr sz="2395" b="1"/>
            </a:lvl1pPr>
            <a:lvl2pPr marL="456565" indent="0">
              <a:buNone/>
              <a:defRPr sz="1995" b="1"/>
            </a:lvl2pPr>
            <a:lvl3pPr marL="912495" indent="0">
              <a:buNone/>
              <a:defRPr sz="1795" b="1"/>
            </a:lvl3pPr>
            <a:lvl4pPr marL="1369060" indent="0">
              <a:buNone/>
              <a:defRPr sz="1595" b="1"/>
            </a:lvl4pPr>
            <a:lvl5pPr marL="1825625" indent="0">
              <a:buNone/>
              <a:defRPr sz="1595" b="1"/>
            </a:lvl5pPr>
            <a:lvl6pPr marL="2282190" indent="0">
              <a:buNone/>
              <a:defRPr sz="1595" b="1"/>
            </a:lvl6pPr>
            <a:lvl7pPr marL="2738120" indent="0">
              <a:buNone/>
              <a:defRPr sz="1595" b="1"/>
            </a:lvl7pPr>
            <a:lvl8pPr marL="3194685" indent="0">
              <a:buNone/>
              <a:defRPr sz="1595" b="1"/>
            </a:lvl8pPr>
            <a:lvl9pPr marL="3651250" indent="0">
              <a:buNone/>
              <a:defRPr sz="1595"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456566" y="2175609"/>
            <a:ext cx="4040926" cy="3950322"/>
          </a:xfrm>
        </p:spPr>
        <p:txBody>
          <a:bodyPr/>
          <a:lstStyle>
            <a:lvl1pPr>
              <a:defRPr sz="2395"/>
            </a:lvl1pPr>
            <a:lvl2pPr>
              <a:defRPr sz="1995"/>
            </a:lvl2pPr>
            <a:lvl3pPr>
              <a:defRPr sz="1795"/>
            </a:lvl3pPr>
            <a:lvl4pPr>
              <a:defRPr sz="1595"/>
            </a:lvl4pPr>
            <a:lvl5pPr>
              <a:defRPr sz="1595"/>
            </a:lvl5pPr>
            <a:lvl6pPr>
              <a:defRPr sz="1595"/>
            </a:lvl6pPr>
            <a:lvl7pPr>
              <a:defRPr sz="1595"/>
            </a:lvl7pPr>
            <a:lvl8pPr>
              <a:defRPr sz="1595"/>
            </a:lvl8pPr>
            <a:lvl9pPr>
              <a:defRPr sz="1595"/>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44924" y="1535444"/>
            <a:ext cx="4042510" cy="640165"/>
          </a:xfrm>
        </p:spPr>
        <p:txBody>
          <a:bodyPr anchor="b"/>
          <a:lstStyle>
            <a:lvl1pPr marL="0" indent="0">
              <a:buNone/>
              <a:defRPr sz="2395" b="1"/>
            </a:lvl1pPr>
            <a:lvl2pPr marL="456565" indent="0">
              <a:buNone/>
              <a:defRPr sz="1995" b="1"/>
            </a:lvl2pPr>
            <a:lvl3pPr marL="912495" indent="0">
              <a:buNone/>
              <a:defRPr sz="1795" b="1"/>
            </a:lvl3pPr>
            <a:lvl4pPr marL="1369060" indent="0">
              <a:buNone/>
              <a:defRPr sz="1595" b="1"/>
            </a:lvl4pPr>
            <a:lvl5pPr marL="1825625" indent="0">
              <a:buNone/>
              <a:defRPr sz="1595" b="1"/>
            </a:lvl5pPr>
            <a:lvl6pPr marL="2282190" indent="0">
              <a:buNone/>
              <a:defRPr sz="1595" b="1"/>
            </a:lvl6pPr>
            <a:lvl7pPr marL="2738120" indent="0">
              <a:buNone/>
              <a:defRPr sz="1595" b="1"/>
            </a:lvl7pPr>
            <a:lvl8pPr marL="3194685" indent="0">
              <a:buNone/>
              <a:defRPr sz="1595" b="1"/>
            </a:lvl8pPr>
            <a:lvl9pPr marL="3651250" indent="0">
              <a:buNone/>
              <a:defRPr sz="1595"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44924" y="2175609"/>
            <a:ext cx="4042510" cy="3950322"/>
          </a:xfrm>
        </p:spPr>
        <p:txBody>
          <a:bodyPr/>
          <a:lstStyle>
            <a:lvl1pPr>
              <a:defRPr sz="2395"/>
            </a:lvl1pPr>
            <a:lvl2pPr>
              <a:defRPr sz="1995"/>
            </a:lvl2pPr>
            <a:lvl3pPr>
              <a:defRPr sz="1795"/>
            </a:lvl3pPr>
            <a:lvl4pPr>
              <a:defRPr sz="1595"/>
            </a:lvl4pPr>
            <a:lvl5pPr>
              <a:defRPr sz="1595"/>
            </a:lvl5pPr>
            <a:lvl6pPr>
              <a:defRPr sz="1595"/>
            </a:lvl6pPr>
            <a:lvl7pPr>
              <a:defRPr sz="1595"/>
            </a:lvl7pPr>
            <a:lvl8pPr>
              <a:defRPr sz="1595"/>
            </a:lvl8pPr>
            <a:lvl9pPr>
              <a:defRPr sz="1595"/>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8" name="Rectangle 11"/>
          <p:cNvSpPr>
            <a:spLocks noGrp="1" noChangeArrowheads="1"/>
          </p:cNvSpPr>
          <p:nvPr>
            <p:ph type="ftr" sz="quarter" idx="11"/>
          </p:nvPr>
        </p:nvSpPr>
        <p:spPr/>
        <p:txBody>
          <a:bodyPr/>
          <a:lstStyle>
            <a:lvl1pPr>
              <a:defRPr/>
            </a:lvl1pPr>
          </a:lstStyle>
          <a:p>
            <a:endParaRPr lang="zh-CN" altLang="en-US"/>
          </a:p>
        </p:txBody>
      </p:sp>
      <p:sp>
        <p:nvSpPr>
          <p:cNvPr id="9"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4" name="Rectangle 11"/>
          <p:cNvSpPr>
            <a:spLocks noGrp="1" noChangeArrowheads="1"/>
          </p:cNvSpPr>
          <p:nvPr>
            <p:ph type="ftr" sz="quarter" idx="11"/>
          </p:nvPr>
        </p:nvSpPr>
        <p:spPr/>
        <p:txBody>
          <a:bodyPr/>
          <a:lstStyle>
            <a:lvl1pPr>
              <a:defRPr/>
            </a:lvl1pPr>
          </a:lstStyle>
          <a:p>
            <a:endParaRPr lang="zh-CN" altLang="en-US"/>
          </a:p>
        </p:txBody>
      </p:sp>
      <p:sp>
        <p:nvSpPr>
          <p:cNvPr id="5"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3" name="Rectangle 11"/>
          <p:cNvSpPr>
            <a:spLocks noGrp="1" noChangeArrowheads="1"/>
          </p:cNvSpPr>
          <p:nvPr>
            <p:ph type="ftr" sz="quarter" idx="11"/>
          </p:nvPr>
        </p:nvSpPr>
        <p:spPr/>
        <p:txBody>
          <a:bodyPr/>
          <a:lstStyle>
            <a:lvl1pPr>
              <a:defRPr/>
            </a:lvl1pPr>
          </a:lstStyle>
          <a:p>
            <a:endParaRPr lang="zh-CN" altLang="en-US"/>
          </a:p>
        </p:txBody>
      </p:sp>
      <p:sp>
        <p:nvSpPr>
          <p:cNvPr id="4"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6566" y="272546"/>
            <a:ext cx="3008896" cy="1163071"/>
          </a:xfrm>
        </p:spPr>
        <p:txBody>
          <a:bodyPr anchor="b"/>
          <a:lstStyle>
            <a:lvl1pPr algn="l">
              <a:defRPr sz="1995" b="1"/>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574849" y="272546"/>
            <a:ext cx="5112586" cy="5853385"/>
          </a:xfrm>
        </p:spPr>
        <p:txBody>
          <a:bodyPr/>
          <a:lstStyle>
            <a:lvl1pPr>
              <a:defRPr sz="3195"/>
            </a:lvl1pPr>
            <a:lvl2pPr>
              <a:defRPr sz="2795"/>
            </a:lvl2pPr>
            <a:lvl3pPr>
              <a:defRPr sz="2395"/>
            </a:lvl3pPr>
            <a:lvl4pPr>
              <a:defRPr sz="1995"/>
            </a:lvl4pPr>
            <a:lvl5pPr>
              <a:defRPr sz="1995"/>
            </a:lvl5pPr>
            <a:lvl6pPr>
              <a:defRPr sz="1995"/>
            </a:lvl6pPr>
            <a:lvl7pPr>
              <a:defRPr sz="1995"/>
            </a:lvl7pPr>
            <a:lvl8pPr>
              <a:defRPr sz="1995"/>
            </a:lvl8pPr>
            <a:lvl9pPr>
              <a:defRPr sz="1995"/>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456566" y="1435617"/>
            <a:ext cx="3008896" cy="4690314"/>
          </a:xfrm>
        </p:spPr>
        <p:txBody>
          <a:bodyPr/>
          <a:lstStyle>
            <a:lvl1pPr marL="0" indent="0">
              <a:buNone/>
              <a:defRPr sz="1395"/>
            </a:lvl1pPr>
            <a:lvl2pPr marL="456565" indent="0">
              <a:buNone/>
              <a:defRPr sz="1200"/>
            </a:lvl2pPr>
            <a:lvl3pPr marL="912495" indent="0">
              <a:buNone/>
              <a:defRPr sz="1000"/>
            </a:lvl3pPr>
            <a:lvl4pPr marL="1369060" indent="0">
              <a:buNone/>
              <a:defRPr sz="900"/>
            </a:lvl4pPr>
            <a:lvl5pPr marL="1825625" indent="0">
              <a:buNone/>
              <a:defRPr sz="900"/>
            </a:lvl5pPr>
            <a:lvl6pPr marL="2282190" indent="0">
              <a:buNone/>
              <a:defRPr sz="900"/>
            </a:lvl6pPr>
            <a:lvl7pPr marL="2738120" indent="0">
              <a:buNone/>
              <a:defRPr sz="900"/>
            </a:lvl7pPr>
            <a:lvl8pPr marL="3194685" indent="0">
              <a:buNone/>
              <a:defRPr sz="900"/>
            </a:lvl8pPr>
            <a:lvl9pPr marL="3651250" indent="0">
              <a:buNone/>
              <a:defRPr sz="900"/>
            </a:lvl9pPr>
          </a:lstStyle>
          <a:p>
            <a:pPr lvl="0"/>
            <a:r>
              <a:rPr lang="zh-CN" altLang="en-US"/>
              <a:t>编辑母版文本样式</a:t>
            </a:r>
            <a:endParaRPr lang="zh-CN" altLang="en-US"/>
          </a:p>
        </p:txBody>
      </p:sp>
      <p:sp>
        <p:nvSpPr>
          <p:cNvPr id="5"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6" name="Rectangle 11"/>
          <p:cNvSpPr>
            <a:spLocks noGrp="1" noChangeArrowheads="1"/>
          </p:cNvSpPr>
          <p:nvPr>
            <p:ph type="ftr" sz="quarter" idx="11"/>
          </p:nvPr>
        </p:nvSpPr>
        <p:spPr/>
        <p:txBody>
          <a:bodyPr/>
          <a:lstStyle>
            <a:lvl1pPr>
              <a:defRPr/>
            </a:lvl1pPr>
          </a:lstStyle>
          <a:p>
            <a:endParaRPr lang="zh-CN" altLang="en-US"/>
          </a:p>
        </p:txBody>
      </p:sp>
      <p:sp>
        <p:nvSpPr>
          <p:cNvPr id="7"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973" y="4801234"/>
            <a:ext cx="5485132" cy="565690"/>
          </a:xfrm>
        </p:spPr>
        <p:txBody>
          <a:bodyPr anchor="b"/>
          <a:lstStyle>
            <a:lvl1pPr algn="l">
              <a:defRPr sz="199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973" y="613228"/>
            <a:ext cx="5485132" cy="4115116"/>
          </a:xfrm>
        </p:spPr>
        <p:txBody>
          <a:bodyPr/>
          <a:lstStyle>
            <a:lvl1pPr marL="0" indent="0">
              <a:buNone/>
              <a:defRPr sz="3195"/>
            </a:lvl1pPr>
            <a:lvl2pPr marL="456565" indent="0">
              <a:buNone/>
              <a:defRPr sz="2795"/>
            </a:lvl2pPr>
            <a:lvl3pPr marL="912495" indent="0">
              <a:buNone/>
              <a:defRPr sz="2395"/>
            </a:lvl3pPr>
            <a:lvl4pPr marL="1369060" indent="0">
              <a:buNone/>
              <a:defRPr sz="1995"/>
            </a:lvl4pPr>
            <a:lvl5pPr marL="1825625" indent="0">
              <a:buNone/>
              <a:defRPr sz="1995"/>
            </a:lvl5pPr>
            <a:lvl6pPr marL="2282190" indent="0">
              <a:buNone/>
              <a:defRPr sz="1995"/>
            </a:lvl6pPr>
            <a:lvl7pPr marL="2738120" indent="0">
              <a:buNone/>
              <a:defRPr sz="1995"/>
            </a:lvl7pPr>
            <a:lvl8pPr marL="3194685" indent="0">
              <a:buNone/>
              <a:defRPr sz="1995"/>
            </a:lvl8pPr>
            <a:lvl9pPr marL="3651250" indent="0">
              <a:buNone/>
              <a:defRPr sz="1995"/>
            </a:lvl9pPr>
          </a:lstStyle>
          <a:p>
            <a:pPr lvl="0"/>
            <a:r>
              <a:rPr lang="zh-CN" altLang="en-US" noProof="0"/>
              <a:t>单击图标添加图片</a:t>
            </a:r>
            <a:endParaRPr lang="zh-CN" altLang="en-US" noProof="0"/>
          </a:p>
        </p:txBody>
      </p:sp>
      <p:sp>
        <p:nvSpPr>
          <p:cNvPr id="4" name="文本占位符 3"/>
          <p:cNvSpPr>
            <a:spLocks noGrp="1"/>
          </p:cNvSpPr>
          <p:nvPr>
            <p:ph type="body" sz="half" idx="2" hasCustomPrompt="1"/>
          </p:nvPr>
        </p:nvSpPr>
        <p:spPr>
          <a:xfrm>
            <a:off x="1792973" y="5366924"/>
            <a:ext cx="5485132" cy="804959"/>
          </a:xfrm>
        </p:spPr>
        <p:txBody>
          <a:bodyPr/>
          <a:lstStyle>
            <a:lvl1pPr marL="0" indent="0">
              <a:buNone/>
              <a:defRPr sz="1395"/>
            </a:lvl1pPr>
            <a:lvl2pPr marL="456565" indent="0">
              <a:buNone/>
              <a:defRPr sz="1200"/>
            </a:lvl2pPr>
            <a:lvl3pPr marL="912495" indent="0">
              <a:buNone/>
              <a:defRPr sz="1000"/>
            </a:lvl3pPr>
            <a:lvl4pPr marL="1369060" indent="0">
              <a:buNone/>
              <a:defRPr sz="900"/>
            </a:lvl4pPr>
            <a:lvl5pPr marL="1825625" indent="0">
              <a:buNone/>
              <a:defRPr sz="900"/>
            </a:lvl5pPr>
            <a:lvl6pPr marL="2282190" indent="0">
              <a:buNone/>
              <a:defRPr sz="900"/>
            </a:lvl6pPr>
            <a:lvl7pPr marL="2738120" indent="0">
              <a:buNone/>
              <a:defRPr sz="900"/>
            </a:lvl7pPr>
            <a:lvl8pPr marL="3194685" indent="0">
              <a:buNone/>
              <a:defRPr sz="900"/>
            </a:lvl8pPr>
            <a:lvl9pPr marL="3651250" indent="0">
              <a:buNone/>
              <a:defRPr sz="900"/>
            </a:lvl9pPr>
          </a:lstStyle>
          <a:p>
            <a:pPr lvl="0"/>
            <a:r>
              <a:rPr lang="zh-CN" altLang="en-US"/>
              <a:t>编辑母版文本样式</a:t>
            </a:r>
            <a:endParaRPr lang="zh-CN" altLang="en-US"/>
          </a:p>
        </p:txBody>
      </p:sp>
      <p:sp>
        <p:nvSpPr>
          <p:cNvPr id="5" name="Rectangle 10"/>
          <p:cNvSpPr>
            <a:spLocks noGrp="1" noChangeArrowheads="1"/>
          </p:cNvSpPr>
          <p:nvPr>
            <p:ph type="dt" sz="half" idx="10"/>
          </p:nvPr>
        </p:nvSpPr>
        <p:spPr>
          <a:xfrm>
            <a:off x="234624" y="6401645"/>
            <a:ext cx="2130641" cy="456355"/>
          </a:xfrm>
          <a:prstGeom prst="rect">
            <a:avLst/>
          </a:prstGeom>
        </p:spPr>
        <p:txBody>
          <a:bodyPr/>
          <a:lstStyle>
            <a:lvl1pPr>
              <a:defRPr/>
            </a:lvl1pPr>
          </a:lstStyle>
          <a:p>
            <a:fld id="{05952C11-ED12-4C99-BE0E-105B42E20186}" type="datetimeFigureOut">
              <a:rPr lang="zh-CN" altLang="en-US" smtClean="0"/>
            </a:fld>
            <a:endParaRPr lang="zh-CN" altLang="en-US"/>
          </a:p>
        </p:txBody>
      </p:sp>
      <p:sp>
        <p:nvSpPr>
          <p:cNvPr id="6" name="Rectangle 11"/>
          <p:cNvSpPr>
            <a:spLocks noGrp="1" noChangeArrowheads="1"/>
          </p:cNvSpPr>
          <p:nvPr>
            <p:ph type="ftr" sz="quarter" idx="11"/>
          </p:nvPr>
        </p:nvSpPr>
        <p:spPr/>
        <p:txBody>
          <a:bodyPr/>
          <a:lstStyle>
            <a:lvl1pPr>
              <a:defRPr/>
            </a:lvl1pPr>
          </a:lstStyle>
          <a:p>
            <a:endParaRPr lang="zh-CN" altLang="en-US"/>
          </a:p>
        </p:txBody>
      </p:sp>
      <p:sp>
        <p:nvSpPr>
          <p:cNvPr id="7" name="Rectangle 12"/>
          <p:cNvSpPr>
            <a:spLocks noGrp="1" noChangeArrowheads="1"/>
          </p:cNvSpPr>
          <p:nvPr>
            <p:ph type="sldNum" sz="quarter" idx="12"/>
          </p:nvPr>
        </p:nvSpPr>
        <p:spPr/>
        <p:txBody>
          <a:bodyPr/>
          <a:lstStyle>
            <a:lvl1pPr>
              <a:defRPr/>
            </a:lvl1pPr>
          </a:lstStyle>
          <a:p>
            <a:fld id="{52DA9907-9DA1-489A-99F7-6818062551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74382" y="164004"/>
            <a:ext cx="8811087" cy="641749"/>
          </a:xfrm>
          <a:prstGeom prst="rect">
            <a:avLst/>
          </a:prstGeom>
          <a:noFill/>
          <a:ln w="9525">
            <a:noFill/>
            <a:miter lim="800000"/>
          </a:ln>
        </p:spPr>
        <p:txBody>
          <a:bodyPr vert="horz" wrap="square" lIns="91557" tIns="45781" rIns="91557" bIns="45781" numCol="1" anchor="ctr" anchorCtr="0" compatLnSpc="1"/>
          <a:lstStyle/>
          <a:p>
            <a:pPr lvl="0"/>
            <a:r>
              <a:rPr lang="zh-CN" altLang="en-US"/>
              <a:t>单击此处编辑母版标题样式</a:t>
            </a:r>
            <a:endParaRPr lang="en-US" altLang="zh-CN"/>
          </a:p>
        </p:txBody>
      </p:sp>
      <p:sp>
        <p:nvSpPr>
          <p:cNvPr id="4099" name="Rectangle 3"/>
          <p:cNvSpPr>
            <a:spLocks noGrp="1" noChangeArrowheads="1"/>
          </p:cNvSpPr>
          <p:nvPr>
            <p:ph type="body" idx="1"/>
          </p:nvPr>
        </p:nvSpPr>
        <p:spPr bwMode="auto">
          <a:xfrm>
            <a:off x="174382" y="1093679"/>
            <a:ext cx="8811087" cy="5377687"/>
          </a:xfrm>
          <a:prstGeom prst="rect">
            <a:avLst/>
          </a:prstGeom>
          <a:noFill/>
          <a:ln w="9525">
            <a:noFill/>
            <a:miter lim="800000"/>
          </a:ln>
        </p:spPr>
        <p:txBody>
          <a:bodyPr vert="horz" wrap="square" lIns="91557" tIns="45781" rIns="91557" bIns="45781"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230405" name="Text Box 5"/>
          <p:cNvSpPr txBox="1">
            <a:spLocks noChangeArrowheads="1"/>
          </p:cNvSpPr>
          <p:nvPr/>
        </p:nvSpPr>
        <p:spPr bwMode="auto">
          <a:xfrm>
            <a:off x="8040632" y="6395307"/>
            <a:ext cx="184456" cy="368191"/>
          </a:xfrm>
          <a:prstGeom prst="rect">
            <a:avLst/>
          </a:prstGeom>
          <a:noFill/>
          <a:ln w="12700">
            <a:noFill/>
            <a:miter lim="800000"/>
          </a:ln>
          <a:effectLst/>
        </p:spPr>
        <p:txBody>
          <a:bodyPr wrap="none" lIns="91262" tIns="45630" rIns="91262" bIns="45630">
            <a:spAutoFit/>
          </a:bodyPr>
          <a:lstStyle/>
          <a:p>
            <a:pPr>
              <a:defRPr/>
            </a:pPr>
            <a:endParaRPr lang="zh-CN" altLang="en-US" sz="1795">
              <a:ea typeface="宋体" panose="02010600030101010101" pitchFamily="2" charset="-122"/>
            </a:endParaRPr>
          </a:p>
        </p:txBody>
      </p:sp>
      <p:sp>
        <p:nvSpPr>
          <p:cNvPr id="230407" name="Rectangle 7"/>
          <p:cNvSpPr>
            <a:spLocks noChangeArrowheads="1"/>
          </p:cNvSpPr>
          <p:nvPr/>
        </p:nvSpPr>
        <p:spPr bwMode="auto">
          <a:xfrm>
            <a:off x="0" y="919048"/>
            <a:ext cx="9144000" cy="76059"/>
          </a:xfrm>
          <a:prstGeom prst="rect">
            <a:avLst/>
          </a:prstGeom>
          <a:gradFill rotWithShape="0">
            <a:gsLst>
              <a:gs pos="0">
                <a:srgbClr val="99CCFF">
                  <a:gamma/>
                  <a:shade val="46275"/>
                  <a:invGamma/>
                </a:srgbClr>
              </a:gs>
              <a:gs pos="100000">
                <a:srgbClr val="99CCFF"/>
              </a:gs>
            </a:gsLst>
            <a:lin ang="0" scaled="1"/>
          </a:gradFill>
          <a:ln w="50800">
            <a:noFill/>
            <a:miter lim="800000"/>
          </a:ln>
          <a:effectLst/>
        </p:spPr>
        <p:txBody>
          <a:bodyPr wrap="none" lIns="90321" tIns="44368" rIns="90321" bIns="44368" anchor="ctr"/>
          <a:lstStyle/>
          <a:p>
            <a:pPr>
              <a:defRPr/>
            </a:pPr>
            <a:endParaRPr lang="zh-CN" altLang="en-US" sz="1795">
              <a:ea typeface="宋体" panose="02010600030101010101" pitchFamily="2" charset="-122"/>
            </a:endParaRPr>
          </a:p>
        </p:txBody>
      </p:sp>
      <p:sp>
        <p:nvSpPr>
          <p:cNvPr id="230411" name="Rectangle 11"/>
          <p:cNvSpPr>
            <a:spLocks noGrp="1" noChangeArrowheads="1"/>
          </p:cNvSpPr>
          <p:nvPr>
            <p:ph type="ftr" sz="quarter" idx="3"/>
          </p:nvPr>
        </p:nvSpPr>
        <p:spPr bwMode="auto">
          <a:xfrm>
            <a:off x="5104660" y="6564471"/>
            <a:ext cx="2858566" cy="294729"/>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rgbClr val="0070C0"/>
                </a:solidFill>
                <a:latin typeface="Times New Roman" panose="02020603050405020304" pitchFamily="18" charset="0"/>
                <a:ea typeface="黑体" panose="02010609060101010101" pitchFamily="49" charset="-122"/>
                <a:cs typeface="Times New Roman" panose="02020603050405020304" pitchFamily="18" charset="0"/>
              </a:defRPr>
            </a:lvl1pPr>
          </a:lstStyle>
          <a:p>
            <a:endParaRPr lang="zh-CN" altLang="en-US"/>
          </a:p>
        </p:txBody>
      </p:sp>
      <p:sp>
        <p:nvSpPr>
          <p:cNvPr id="230412" name="Rectangle 12"/>
          <p:cNvSpPr>
            <a:spLocks noGrp="1" noChangeArrowheads="1"/>
          </p:cNvSpPr>
          <p:nvPr>
            <p:ph type="sldNum" sz="quarter" idx="4"/>
          </p:nvPr>
        </p:nvSpPr>
        <p:spPr bwMode="auto">
          <a:xfrm>
            <a:off x="7996244" y="6563270"/>
            <a:ext cx="1147756" cy="29473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fld id="{52DA9907-9DA1-489A-99F7-6818062551E8}" type="slidenum">
              <a:rPr lang="zh-CN" altLang="en-US" smtClean="0"/>
            </a:fld>
            <a:endParaRPr lang="zh-CN" altLang="en-US"/>
          </a:p>
        </p:txBody>
      </p:sp>
      <p:pic>
        <p:nvPicPr>
          <p:cNvPr id="4106" name="Picture 13" descr="无标题"/>
          <p:cNvPicPr>
            <a:picLocks noChangeAspect="1" noChangeArrowheads="1"/>
          </p:cNvPicPr>
          <p:nvPr/>
        </p:nvPicPr>
        <p:blipFill>
          <a:blip r:embed="rId15"/>
          <a:srcRect/>
          <a:stretch>
            <a:fillRect/>
          </a:stretch>
        </p:blipFill>
        <p:spPr bwMode="auto">
          <a:xfrm>
            <a:off x="8236116" y="164004"/>
            <a:ext cx="610757" cy="62697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fontAlgn="base" hangingPunct="1">
        <a:spcBef>
          <a:spcPct val="0"/>
        </a:spcBef>
        <a:spcAft>
          <a:spcPct val="0"/>
        </a:spcAft>
        <a:defRPr sz="3595" u="sng">
          <a:solidFill>
            <a:schemeClr val="accent2"/>
          </a:solidFill>
          <a:latin typeface="Times New Roman" panose="02020603050405020304" pitchFamily="18" charset="0"/>
          <a:ea typeface="黑体" panose="02010609060101010101" pitchFamily="49" charset="-122"/>
          <a:cs typeface="Times New Roman" panose="02020603050405020304" pitchFamily="18" charset="0"/>
        </a:defRPr>
      </a:lvl1pPr>
      <a:lvl2pPr algn="l" defTabSz="914400" rtl="0" eaLnBrk="1" fontAlgn="base" hangingPunct="1">
        <a:spcBef>
          <a:spcPct val="0"/>
        </a:spcBef>
        <a:spcAft>
          <a:spcPct val="0"/>
        </a:spcAft>
        <a:defRPr sz="3995" u="sng">
          <a:solidFill>
            <a:schemeClr val="accent2"/>
          </a:solidFill>
          <a:latin typeface="Comic Sans MS" panose="030F0702030302020204" pitchFamily="66" charset="0"/>
        </a:defRPr>
      </a:lvl2pPr>
      <a:lvl3pPr algn="l" defTabSz="914400" rtl="0" eaLnBrk="1" fontAlgn="base" hangingPunct="1">
        <a:spcBef>
          <a:spcPct val="0"/>
        </a:spcBef>
        <a:spcAft>
          <a:spcPct val="0"/>
        </a:spcAft>
        <a:defRPr sz="3995" u="sng">
          <a:solidFill>
            <a:schemeClr val="accent2"/>
          </a:solidFill>
          <a:latin typeface="Comic Sans MS" panose="030F0702030302020204" pitchFamily="66" charset="0"/>
        </a:defRPr>
      </a:lvl3pPr>
      <a:lvl4pPr algn="l" defTabSz="914400" rtl="0" eaLnBrk="1" fontAlgn="base" hangingPunct="1">
        <a:spcBef>
          <a:spcPct val="0"/>
        </a:spcBef>
        <a:spcAft>
          <a:spcPct val="0"/>
        </a:spcAft>
        <a:defRPr sz="3995" u="sng">
          <a:solidFill>
            <a:schemeClr val="accent2"/>
          </a:solidFill>
          <a:latin typeface="Comic Sans MS" panose="030F0702030302020204" pitchFamily="66" charset="0"/>
        </a:defRPr>
      </a:lvl4pPr>
      <a:lvl5pPr algn="l" defTabSz="914400" rtl="0" eaLnBrk="1" fontAlgn="base" hangingPunct="1">
        <a:spcBef>
          <a:spcPct val="0"/>
        </a:spcBef>
        <a:spcAft>
          <a:spcPct val="0"/>
        </a:spcAft>
        <a:defRPr sz="3995" u="sng">
          <a:solidFill>
            <a:schemeClr val="accent2"/>
          </a:solidFill>
          <a:latin typeface="Comic Sans MS" panose="030F0702030302020204" pitchFamily="66" charset="0"/>
        </a:defRPr>
      </a:lvl5pPr>
      <a:lvl6pPr marL="456565" algn="l" defTabSz="914400" rtl="0" eaLnBrk="1" fontAlgn="base" hangingPunct="1">
        <a:spcBef>
          <a:spcPct val="0"/>
        </a:spcBef>
        <a:spcAft>
          <a:spcPct val="0"/>
        </a:spcAft>
        <a:defRPr sz="3995" u="sng">
          <a:solidFill>
            <a:schemeClr val="accent2"/>
          </a:solidFill>
          <a:latin typeface="Comic Sans MS" panose="030F0702030302020204" pitchFamily="66" charset="0"/>
        </a:defRPr>
      </a:lvl6pPr>
      <a:lvl7pPr marL="912495" algn="l" defTabSz="914400" rtl="0" eaLnBrk="1" fontAlgn="base" hangingPunct="1">
        <a:spcBef>
          <a:spcPct val="0"/>
        </a:spcBef>
        <a:spcAft>
          <a:spcPct val="0"/>
        </a:spcAft>
        <a:defRPr sz="3995" u="sng">
          <a:solidFill>
            <a:schemeClr val="accent2"/>
          </a:solidFill>
          <a:latin typeface="Comic Sans MS" panose="030F0702030302020204" pitchFamily="66" charset="0"/>
        </a:defRPr>
      </a:lvl7pPr>
      <a:lvl8pPr marL="1369060" algn="l" defTabSz="914400" rtl="0" eaLnBrk="1" fontAlgn="base" hangingPunct="1">
        <a:spcBef>
          <a:spcPct val="0"/>
        </a:spcBef>
        <a:spcAft>
          <a:spcPct val="0"/>
        </a:spcAft>
        <a:defRPr sz="3995" u="sng">
          <a:solidFill>
            <a:schemeClr val="accent2"/>
          </a:solidFill>
          <a:latin typeface="Comic Sans MS" panose="030F0702030302020204" pitchFamily="66" charset="0"/>
        </a:defRPr>
      </a:lvl8pPr>
      <a:lvl9pPr marL="1825625" algn="l" defTabSz="914400" rtl="0" eaLnBrk="1" fontAlgn="base" hangingPunct="1">
        <a:spcBef>
          <a:spcPct val="0"/>
        </a:spcBef>
        <a:spcAft>
          <a:spcPct val="0"/>
        </a:spcAft>
        <a:defRPr sz="3995" u="sng">
          <a:solidFill>
            <a:schemeClr val="accent2"/>
          </a:solidFill>
          <a:latin typeface="Comic Sans MS" panose="030F0702030302020204" pitchFamily="66" charset="0"/>
        </a:defRPr>
      </a:lvl9pPr>
    </p:titleStyle>
    <p:bodyStyle>
      <a:lvl1pPr marL="342265" indent="-342265" algn="l" defTabSz="914400" rtl="0" eaLnBrk="1" fontAlgn="base" hangingPunct="1">
        <a:lnSpc>
          <a:spcPct val="120000"/>
        </a:lnSpc>
        <a:spcBef>
          <a:spcPts val="300"/>
        </a:spcBef>
        <a:spcAft>
          <a:spcPct val="0"/>
        </a:spcAft>
        <a:buClr>
          <a:schemeClr val="accent2"/>
        </a:buClr>
        <a:buSzPct val="85000"/>
        <a:buFont typeface="ZapfDingbats" pitchFamily="82" charset="2"/>
        <a:buChar char="r"/>
        <a:defRPr sz="2795">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7020" algn="l" defTabSz="914400" rtl="0" eaLnBrk="1" fontAlgn="base" hangingPunct="1">
        <a:lnSpc>
          <a:spcPct val="120000"/>
        </a:lnSpc>
        <a:spcBef>
          <a:spcPts val="300"/>
        </a:spcBef>
        <a:spcAft>
          <a:spcPct val="0"/>
        </a:spcAft>
        <a:buClr>
          <a:schemeClr val="accent2"/>
        </a:buClr>
        <a:buSzPct val="75000"/>
        <a:buFont typeface="ZapfDingbats" pitchFamily="82" charset="2"/>
        <a:buChar char="m"/>
        <a:defRPr sz="2395">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2365" indent="-227965" algn="l" defTabSz="914400" rtl="0" eaLnBrk="1" fontAlgn="base" hangingPunct="1">
        <a:lnSpc>
          <a:spcPct val="120000"/>
        </a:lnSpc>
        <a:spcBef>
          <a:spcPts val="300"/>
        </a:spcBef>
        <a:spcAft>
          <a:spcPct val="0"/>
        </a:spcAft>
        <a:buChar char="•"/>
        <a:defRPr sz="1995">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9870" algn="l" defTabSz="914400" rtl="0" eaLnBrk="1" fontAlgn="base" hangingPunct="1">
        <a:lnSpc>
          <a:spcPct val="120000"/>
        </a:lnSpc>
        <a:spcBef>
          <a:spcPts val="300"/>
        </a:spcBef>
        <a:spcAft>
          <a:spcPct val="0"/>
        </a:spcAft>
        <a:buChar char="–"/>
        <a:defRPr sz="1995">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6765" indent="-227965" algn="l" defTabSz="914400" rtl="0" eaLnBrk="1" fontAlgn="base" hangingPunct="1">
        <a:lnSpc>
          <a:spcPct val="120000"/>
        </a:lnSpc>
        <a:spcBef>
          <a:spcPts val="300"/>
        </a:spcBef>
        <a:spcAft>
          <a:spcPct val="0"/>
        </a:spcAft>
        <a:buChar char="»"/>
        <a:defRPr sz="1995">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3330" indent="-227965" algn="l" defTabSz="914400" rtl="0" eaLnBrk="1" fontAlgn="base" hangingPunct="1">
        <a:spcBef>
          <a:spcPct val="20000"/>
        </a:spcBef>
        <a:spcAft>
          <a:spcPct val="0"/>
        </a:spcAft>
        <a:buChar char="»"/>
        <a:defRPr sz="1995">
          <a:solidFill>
            <a:schemeClr val="tx1"/>
          </a:solidFill>
          <a:latin typeface="Times New Roman" panose="02020603050405020304" pitchFamily="18" charset="0"/>
        </a:defRPr>
      </a:lvl6pPr>
      <a:lvl7pPr marL="2969895" indent="-227965" algn="l" defTabSz="914400" rtl="0" eaLnBrk="1" fontAlgn="base" hangingPunct="1">
        <a:spcBef>
          <a:spcPct val="20000"/>
        </a:spcBef>
        <a:spcAft>
          <a:spcPct val="0"/>
        </a:spcAft>
        <a:buChar char="»"/>
        <a:defRPr sz="1995">
          <a:solidFill>
            <a:schemeClr val="tx1"/>
          </a:solidFill>
          <a:latin typeface="Times New Roman" panose="02020603050405020304" pitchFamily="18" charset="0"/>
        </a:defRPr>
      </a:lvl7pPr>
      <a:lvl8pPr marL="3425825" indent="-227965" algn="l" defTabSz="914400" rtl="0" eaLnBrk="1" fontAlgn="base" hangingPunct="1">
        <a:spcBef>
          <a:spcPct val="20000"/>
        </a:spcBef>
        <a:spcAft>
          <a:spcPct val="0"/>
        </a:spcAft>
        <a:buChar char="»"/>
        <a:defRPr sz="1995">
          <a:solidFill>
            <a:schemeClr val="tx1"/>
          </a:solidFill>
          <a:latin typeface="Times New Roman" panose="02020603050405020304" pitchFamily="18" charset="0"/>
        </a:defRPr>
      </a:lvl8pPr>
      <a:lvl9pPr marL="3882390" indent="-227965" algn="l" defTabSz="914400" rtl="0" eaLnBrk="1" fontAlgn="base" hangingPunct="1">
        <a:spcBef>
          <a:spcPct val="20000"/>
        </a:spcBef>
        <a:spcAft>
          <a:spcPct val="0"/>
        </a:spcAft>
        <a:buChar char="»"/>
        <a:defRPr sz="1995">
          <a:solidFill>
            <a:schemeClr val="tx1"/>
          </a:solidFill>
          <a:latin typeface="Times New Roman" panose="02020603050405020304" pitchFamily="18" charset="0"/>
        </a:defRPr>
      </a:lvl9pPr>
    </p:bodyStyle>
    <p:otherStyle>
      <a:defPPr>
        <a:defRPr lang="zh-CN"/>
      </a:defPPr>
      <a:lvl1pPr marL="0" algn="l" defTabSz="912495" rtl="0" eaLnBrk="1" latinLnBrk="0" hangingPunct="1">
        <a:defRPr sz="1795" kern="1200">
          <a:solidFill>
            <a:schemeClr val="tx1"/>
          </a:solidFill>
          <a:latin typeface="+mn-lt"/>
          <a:ea typeface="+mn-ea"/>
          <a:cs typeface="+mn-cs"/>
        </a:defRPr>
      </a:lvl1pPr>
      <a:lvl2pPr marL="456565" algn="l" defTabSz="912495" rtl="0" eaLnBrk="1" latinLnBrk="0" hangingPunct="1">
        <a:defRPr sz="1795" kern="1200">
          <a:solidFill>
            <a:schemeClr val="tx1"/>
          </a:solidFill>
          <a:latin typeface="+mn-lt"/>
          <a:ea typeface="+mn-ea"/>
          <a:cs typeface="+mn-cs"/>
        </a:defRPr>
      </a:lvl2pPr>
      <a:lvl3pPr marL="912495" algn="l" defTabSz="912495" rtl="0" eaLnBrk="1" latinLnBrk="0" hangingPunct="1">
        <a:defRPr sz="1795" kern="1200">
          <a:solidFill>
            <a:schemeClr val="tx1"/>
          </a:solidFill>
          <a:latin typeface="+mn-lt"/>
          <a:ea typeface="+mn-ea"/>
          <a:cs typeface="+mn-cs"/>
        </a:defRPr>
      </a:lvl3pPr>
      <a:lvl4pPr marL="1369060" algn="l" defTabSz="912495" rtl="0" eaLnBrk="1" latinLnBrk="0" hangingPunct="1">
        <a:defRPr sz="1795" kern="1200">
          <a:solidFill>
            <a:schemeClr val="tx1"/>
          </a:solidFill>
          <a:latin typeface="+mn-lt"/>
          <a:ea typeface="+mn-ea"/>
          <a:cs typeface="+mn-cs"/>
        </a:defRPr>
      </a:lvl4pPr>
      <a:lvl5pPr marL="1825625" algn="l" defTabSz="912495" rtl="0" eaLnBrk="1" latinLnBrk="0" hangingPunct="1">
        <a:defRPr sz="1795" kern="1200">
          <a:solidFill>
            <a:schemeClr val="tx1"/>
          </a:solidFill>
          <a:latin typeface="+mn-lt"/>
          <a:ea typeface="+mn-ea"/>
          <a:cs typeface="+mn-cs"/>
        </a:defRPr>
      </a:lvl5pPr>
      <a:lvl6pPr marL="2282190" algn="l" defTabSz="912495" rtl="0" eaLnBrk="1" latinLnBrk="0" hangingPunct="1">
        <a:defRPr sz="1795" kern="1200">
          <a:solidFill>
            <a:schemeClr val="tx1"/>
          </a:solidFill>
          <a:latin typeface="+mn-lt"/>
          <a:ea typeface="+mn-ea"/>
          <a:cs typeface="+mn-cs"/>
        </a:defRPr>
      </a:lvl6pPr>
      <a:lvl7pPr marL="2738120" algn="l" defTabSz="912495" rtl="0" eaLnBrk="1" latinLnBrk="0" hangingPunct="1">
        <a:defRPr sz="1795" kern="1200">
          <a:solidFill>
            <a:schemeClr val="tx1"/>
          </a:solidFill>
          <a:latin typeface="+mn-lt"/>
          <a:ea typeface="+mn-ea"/>
          <a:cs typeface="+mn-cs"/>
        </a:defRPr>
      </a:lvl7pPr>
      <a:lvl8pPr marL="3194685" algn="l" defTabSz="912495" rtl="0" eaLnBrk="1" latinLnBrk="0" hangingPunct="1">
        <a:defRPr sz="1795" kern="1200">
          <a:solidFill>
            <a:schemeClr val="tx1"/>
          </a:solidFill>
          <a:latin typeface="+mn-lt"/>
          <a:ea typeface="+mn-ea"/>
          <a:cs typeface="+mn-cs"/>
        </a:defRPr>
      </a:lvl8pPr>
      <a:lvl9pPr marL="3651250" algn="l" defTabSz="912495"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1.emf"/><Relationship Id="rId3" Type="http://schemas.openxmlformats.org/officeDocument/2006/relationships/oleObject" Target="../embeddings/oleObject7.bin"/><Relationship Id="rId2" Type="http://schemas.openxmlformats.org/officeDocument/2006/relationships/image" Target="../media/image10.emf"/><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image" Target="../media/image27.emf"/></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31.emf"/><Relationship Id="rId3" Type="http://schemas.openxmlformats.org/officeDocument/2006/relationships/oleObject" Target="../embeddings/oleObject17.bin"/><Relationship Id="rId2" Type="http://schemas.openxmlformats.org/officeDocument/2006/relationships/image" Target="../media/image30.e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33.emf"/><Relationship Id="rId3" Type="http://schemas.openxmlformats.org/officeDocument/2006/relationships/oleObject" Target="../embeddings/oleObject19.bin"/><Relationship Id="rId2" Type="http://schemas.openxmlformats.org/officeDocument/2006/relationships/image" Target="../media/image32.emf"/><Relationship Id="rId1"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34.emf"/><Relationship Id="rId1"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36.emf"/><Relationship Id="rId3" Type="http://schemas.openxmlformats.org/officeDocument/2006/relationships/oleObject" Target="../embeddings/oleObject22.bin"/><Relationship Id="rId2" Type="http://schemas.openxmlformats.org/officeDocument/2006/relationships/image" Target="../media/image35.emf"/><Relationship Id="rId1" Type="http://schemas.openxmlformats.org/officeDocument/2006/relationships/oleObject" Target="../embeddings/oleObject21.bin"/></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38.emf"/><Relationship Id="rId3" Type="http://schemas.openxmlformats.org/officeDocument/2006/relationships/oleObject" Target="../embeddings/oleObject24.bin"/><Relationship Id="rId2" Type="http://schemas.openxmlformats.org/officeDocument/2006/relationships/image" Target="../media/image37.emf"/><Relationship Id="rId1"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25.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40.emf"/><Relationship Id="rId1" Type="http://schemas.openxmlformats.org/officeDocument/2006/relationships/oleObject" Target="../embeddings/oleObject26.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0.emf"/><Relationship Id="rId1"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45.emf"/><Relationship Id="rId3" Type="http://schemas.openxmlformats.org/officeDocument/2006/relationships/oleObject" Target="../embeddings/oleObject29.bin"/><Relationship Id="rId2" Type="http://schemas.openxmlformats.org/officeDocument/2006/relationships/image" Target="../media/image44.emf"/><Relationship Id="rId1"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wmf"/><Relationship Id="rId1" Type="http://schemas.openxmlformats.org/officeDocument/2006/relationships/oleObject" Target="../embeddings/oleObject30.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0"/>
            <a:ext cx="4788626" cy="6858000"/>
          </a:xfrm>
        </p:spPr>
        <p:txBody>
          <a:bodyPr>
            <a:noAutofit/>
          </a:bodyPr>
          <a:lstStyle/>
          <a:p>
            <a:endParaRPr lang="en-US" altLang="zh-CN" b="1" dirty="0">
              <a:solidFill>
                <a:srgbClr val="002060"/>
              </a:solidFill>
            </a:endParaRPr>
          </a:p>
          <a:p>
            <a:endParaRPr lang="en-US" altLang="zh-CN" b="1" dirty="0">
              <a:solidFill>
                <a:srgbClr val="002060"/>
              </a:solidFill>
            </a:endParaRPr>
          </a:p>
          <a:p>
            <a:endParaRPr lang="en-US" altLang="zh-CN" b="1" dirty="0">
              <a:solidFill>
                <a:srgbClr val="002060"/>
              </a:solidFill>
            </a:endParaRPr>
          </a:p>
          <a:p>
            <a:endParaRPr lang="en-US" altLang="zh-CN" b="1" dirty="0">
              <a:solidFill>
                <a:srgbClr val="002060"/>
              </a:solidFill>
            </a:endParaRPr>
          </a:p>
          <a:p>
            <a:endParaRPr lang="en-US" altLang="zh-CN" b="1" dirty="0">
              <a:solidFill>
                <a:srgbClr val="002060"/>
              </a:solidFill>
            </a:endParaRPr>
          </a:p>
          <a:p>
            <a:pPr>
              <a:lnSpc>
                <a:spcPct val="150000"/>
              </a:lnSpc>
            </a:pPr>
            <a:r>
              <a:rPr lang="zh-CN" altLang="en-US" sz="2800" b="1" dirty="0">
                <a:solidFill>
                  <a:srgbClr val="002060"/>
                </a:solidFill>
                <a:ea typeface="黑体" panose="02010609060101010101" pitchFamily="49" charset="-122"/>
              </a:rPr>
              <a:t>第</a:t>
            </a:r>
            <a:r>
              <a:rPr lang="en-US" altLang="zh-CN" sz="2800" b="1" dirty="0">
                <a:solidFill>
                  <a:srgbClr val="002060"/>
                </a:solidFill>
                <a:ea typeface="黑体" panose="02010609060101010101" pitchFamily="49" charset="-122"/>
              </a:rPr>
              <a:t>2</a:t>
            </a:r>
            <a:r>
              <a:rPr lang="zh-CN" altLang="en-US" sz="2800" b="1" dirty="0">
                <a:solidFill>
                  <a:srgbClr val="002060"/>
                </a:solidFill>
                <a:ea typeface="黑体" panose="02010609060101010101" pitchFamily="49" charset="-122"/>
              </a:rPr>
              <a:t>章</a:t>
            </a:r>
            <a:endParaRPr lang="en-US" altLang="zh-CN" sz="2800" b="1" dirty="0">
              <a:solidFill>
                <a:srgbClr val="002060"/>
              </a:solidFill>
              <a:ea typeface="黑体" panose="02010609060101010101" pitchFamily="49" charset="-122"/>
            </a:endParaRPr>
          </a:p>
          <a:p>
            <a:pPr>
              <a:lnSpc>
                <a:spcPct val="150000"/>
              </a:lnSpc>
            </a:pPr>
            <a:r>
              <a:rPr lang="zh-CN" altLang="en-US" sz="2800" dirty="0">
                <a:solidFill>
                  <a:srgbClr val="002060"/>
                </a:solidFill>
                <a:ea typeface="黑体" panose="02010609060101010101" pitchFamily="49" charset="-122"/>
              </a:rPr>
              <a:t>以太网原理与组网技术</a:t>
            </a:r>
            <a:endParaRPr lang="en-US" altLang="zh-CN" sz="2800" b="1" dirty="0">
              <a:solidFill>
                <a:srgbClr val="002060"/>
              </a:solidFill>
              <a:ea typeface="黑体" panose="02010609060101010101" pitchFamily="49" charset="-122"/>
            </a:endParaRPr>
          </a:p>
          <a:p>
            <a:pPr>
              <a:spcBef>
                <a:spcPts val="1200"/>
              </a:spcBef>
            </a:pPr>
            <a:endParaRPr lang="en-US" altLang="zh-CN" sz="2000" b="1" dirty="0">
              <a:solidFill>
                <a:schemeClr val="bg2">
                  <a:lumMod val="10000"/>
                </a:schemeClr>
              </a:solidFill>
            </a:endParaRPr>
          </a:p>
          <a:p>
            <a:endParaRPr lang="zh-CN" altLang="en-US"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标题 1"/>
          <p:cNvSpPr txBox="1"/>
          <p:nvPr/>
        </p:nvSpPr>
        <p:spPr bwMode="auto">
          <a:xfrm>
            <a:off x="158530" y="152118"/>
            <a:ext cx="8826940" cy="766930"/>
          </a:xfrm>
          <a:prstGeom prst="rect">
            <a:avLst/>
          </a:prstGeom>
          <a:noFill/>
          <a:ln w="9525">
            <a:noFill/>
            <a:miter lim="800000"/>
          </a:ln>
        </p:spPr>
        <p:txBody>
          <a:bodyPr vert="horz" wrap="square" lIns="91557" tIns="45781" rIns="91557" bIns="45781" numCol="1" anchor="ctr" anchorCtr="0" compatLnSpc="1">
            <a:normAutofit/>
          </a:bodyPr>
          <a:lstStyle>
            <a:lvl1pPr algn="l" defTabSz="914400" rtl="0" eaLnBrk="1" fontAlgn="base" hangingPunct="1">
              <a:spcBef>
                <a:spcPct val="0"/>
              </a:spcBef>
              <a:spcAft>
                <a:spcPct val="0"/>
              </a:spcAft>
              <a:defRPr sz="3595" u="sng">
                <a:solidFill>
                  <a:schemeClr val="accent2"/>
                </a:solidFill>
                <a:latin typeface="Times New Roman" panose="02020603050405020304" pitchFamily="18" charset="0"/>
                <a:ea typeface="黑体" panose="02010609060101010101" pitchFamily="49" charset="-122"/>
                <a:cs typeface="Times New Roman" panose="02020603050405020304" pitchFamily="18" charset="0"/>
              </a:defRPr>
            </a:lvl1pPr>
            <a:lvl2pPr algn="l" defTabSz="914400" rtl="0" eaLnBrk="1" fontAlgn="base" hangingPunct="1">
              <a:spcBef>
                <a:spcPct val="0"/>
              </a:spcBef>
              <a:spcAft>
                <a:spcPct val="0"/>
              </a:spcAft>
              <a:defRPr sz="3995" u="sng">
                <a:solidFill>
                  <a:schemeClr val="accent2"/>
                </a:solidFill>
                <a:latin typeface="Comic Sans MS" panose="030F0702030302020204" pitchFamily="66" charset="0"/>
              </a:defRPr>
            </a:lvl2pPr>
            <a:lvl3pPr algn="l" defTabSz="914400" rtl="0" eaLnBrk="1" fontAlgn="base" hangingPunct="1">
              <a:spcBef>
                <a:spcPct val="0"/>
              </a:spcBef>
              <a:spcAft>
                <a:spcPct val="0"/>
              </a:spcAft>
              <a:defRPr sz="3995" u="sng">
                <a:solidFill>
                  <a:schemeClr val="accent2"/>
                </a:solidFill>
                <a:latin typeface="Comic Sans MS" panose="030F0702030302020204" pitchFamily="66" charset="0"/>
              </a:defRPr>
            </a:lvl3pPr>
            <a:lvl4pPr algn="l" defTabSz="914400" rtl="0" eaLnBrk="1" fontAlgn="base" hangingPunct="1">
              <a:spcBef>
                <a:spcPct val="0"/>
              </a:spcBef>
              <a:spcAft>
                <a:spcPct val="0"/>
              </a:spcAft>
              <a:defRPr sz="3995" u="sng">
                <a:solidFill>
                  <a:schemeClr val="accent2"/>
                </a:solidFill>
                <a:latin typeface="Comic Sans MS" panose="030F0702030302020204" pitchFamily="66" charset="0"/>
              </a:defRPr>
            </a:lvl4pPr>
            <a:lvl5pPr algn="l" defTabSz="914400" rtl="0" eaLnBrk="1" fontAlgn="base" hangingPunct="1">
              <a:spcBef>
                <a:spcPct val="0"/>
              </a:spcBef>
              <a:spcAft>
                <a:spcPct val="0"/>
              </a:spcAft>
              <a:defRPr sz="3995" u="sng">
                <a:solidFill>
                  <a:schemeClr val="accent2"/>
                </a:solidFill>
                <a:latin typeface="Comic Sans MS" panose="030F0702030302020204" pitchFamily="66" charset="0"/>
              </a:defRPr>
            </a:lvl5pPr>
            <a:lvl6pPr marL="456565" algn="l" defTabSz="914400" rtl="0" eaLnBrk="1" fontAlgn="base" hangingPunct="1">
              <a:spcBef>
                <a:spcPct val="0"/>
              </a:spcBef>
              <a:spcAft>
                <a:spcPct val="0"/>
              </a:spcAft>
              <a:defRPr sz="3995" u="sng">
                <a:solidFill>
                  <a:schemeClr val="accent2"/>
                </a:solidFill>
                <a:latin typeface="Comic Sans MS" panose="030F0702030302020204" pitchFamily="66" charset="0"/>
              </a:defRPr>
            </a:lvl6pPr>
            <a:lvl7pPr marL="912495" algn="l" defTabSz="914400" rtl="0" eaLnBrk="1" fontAlgn="base" hangingPunct="1">
              <a:spcBef>
                <a:spcPct val="0"/>
              </a:spcBef>
              <a:spcAft>
                <a:spcPct val="0"/>
              </a:spcAft>
              <a:defRPr sz="3995" u="sng">
                <a:solidFill>
                  <a:schemeClr val="accent2"/>
                </a:solidFill>
                <a:latin typeface="Comic Sans MS" panose="030F0702030302020204" pitchFamily="66" charset="0"/>
              </a:defRPr>
            </a:lvl7pPr>
            <a:lvl8pPr marL="1369060" algn="l" defTabSz="914400" rtl="0" eaLnBrk="1" fontAlgn="base" hangingPunct="1">
              <a:spcBef>
                <a:spcPct val="0"/>
              </a:spcBef>
              <a:spcAft>
                <a:spcPct val="0"/>
              </a:spcAft>
              <a:defRPr sz="3995" u="sng">
                <a:solidFill>
                  <a:schemeClr val="accent2"/>
                </a:solidFill>
                <a:latin typeface="Comic Sans MS" panose="030F0702030302020204" pitchFamily="66" charset="0"/>
              </a:defRPr>
            </a:lvl8pPr>
            <a:lvl9pPr marL="1825625" algn="l" defTabSz="914400" rtl="0" eaLnBrk="1" fontAlgn="base" hangingPunct="1">
              <a:spcBef>
                <a:spcPct val="0"/>
              </a:spcBef>
              <a:spcAft>
                <a:spcPct val="0"/>
              </a:spcAft>
              <a:defRPr sz="3995" u="sng">
                <a:solidFill>
                  <a:schemeClr val="accent2"/>
                </a:solidFill>
                <a:latin typeface="Comic Sans MS" panose="030F0702030302020204" pitchFamily="66" charset="0"/>
              </a:defRPr>
            </a:lvl9pPr>
          </a:lstStyle>
          <a:p>
            <a:r>
              <a:rPr lang="zh-CN" altLang="en-US" u="none" kern="0" dirty="0"/>
              <a:t>计算机网络技术与应用</a:t>
            </a:r>
            <a:endParaRPr lang="zh-CN" altLang="en-US" u="none" kern="0"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8530" y="1196752"/>
            <a:ext cx="3889341" cy="54371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112" y="116632"/>
            <a:ext cx="8229600" cy="720080"/>
          </a:xfrm>
        </p:spPr>
        <p:txBody>
          <a:bodyPr>
            <a:normAutofit/>
          </a:bodyPr>
          <a:lstStyle/>
          <a:p>
            <a:r>
              <a:rPr lang="zh-CN" altLang="en-US" dirty="0"/>
              <a:t>冲突域</a:t>
            </a:r>
            <a:endParaRPr lang="zh-CN" altLang="en-US" dirty="0"/>
          </a:p>
        </p:txBody>
      </p:sp>
      <p:sp>
        <p:nvSpPr>
          <p:cNvPr id="5" name="内容占位符 4"/>
          <p:cNvSpPr>
            <a:spLocks noGrp="1"/>
          </p:cNvSpPr>
          <p:nvPr>
            <p:ph idx="1"/>
          </p:nvPr>
        </p:nvSpPr>
        <p:spPr>
          <a:xfrm>
            <a:off x="151904" y="980734"/>
            <a:ext cx="8877966" cy="5620270"/>
          </a:xfrm>
        </p:spPr>
        <p:txBody>
          <a:bodyPr/>
          <a:lstStyle/>
          <a:p>
            <a:r>
              <a:rPr lang="zh-CN" altLang="en-US" dirty="0"/>
              <a:t>冲突域：就是网络中一个可能产生冲突的范围</a:t>
            </a:r>
            <a:endParaRPr lang="zh-CN" altLang="en-US" dirty="0"/>
          </a:p>
        </p:txBody>
      </p:sp>
      <p:pic>
        <p:nvPicPr>
          <p:cNvPr id="6" name="图片 5"/>
          <p:cNvPicPr>
            <a:picLocks noChangeAspect="1"/>
          </p:cNvPicPr>
          <p:nvPr/>
        </p:nvPicPr>
        <p:blipFill>
          <a:blip r:embed="rId1"/>
          <a:stretch>
            <a:fillRect/>
          </a:stretch>
        </p:blipFill>
        <p:spPr>
          <a:xfrm>
            <a:off x="683568" y="1700808"/>
            <a:ext cx="3692386" cy="1998457"/>
          </a:xfrm>
          <a:prstGeom prst="rect">
            <a:avLst/>
          </a:prstGeom>
        </p:spPr>
      </p:pic>
      <p:pic>
        <p:nvPicPr>
          <p:cNvPr id="7" name="图片 6"/>
          <p:cNvPicPr>
            <a:picLocks noChangeAspect="1"/>
          </p:cNvPicPr>
          <p:nvPr/>
        </p:nvPicPr>
        <p:blipFill>
          <a:blip r:embed="rId2"/>
          <a:stretch>
            <a:fillRect/>
          </a:stretch>
        </p:blipFill>
        <p:spPr>
          <a:xfrm>
            <a:off x="5076056" y="1718575"/>
            <a:ext cx="3589065" cy="1998457"/>
          </a:xfrm>
          <a:prstGeom prst="rect">
            <a:avLst/>
          </a:prstGeom>
        </p:spPr>
      </p:pic>
      <p:sp>
        <p:nvSpPr>
          <p:cNvPr id="8" name="Rectangle 2"/>
          <p:cNvSpPr>
            <a:spLocks noChangeArrowheads="1"/>
          </p:cNvSpPr>
          <p:nvPr/>
        </p:nvSpPr>
        <p:spPr bwMode="auto">
          <a:xfrm>
            <a:off x="4034881"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1093609" y="4149080"/>
          <a:ext cx="6956782" cy="2520136"/>
        </p:xfrm>
        <a:graphic>
          <a:graphicData uri="http://schemas.openxmlformats.org/presentationml/2006/ole">
            <mc:AlternateContent xmlns:mc="http://schemas.openxmlformats.org/markup-compatibility/2006">
              <mc:Choice xmlns:v="urn:schemas-microsoft-com:vml" Requires="v">
                <p:oleObj spid="_x0000_s17410" name="Visio" r:id="rId3" imgW="7360285" imgH="2681605" progId="Visio.Drawing.15">
                  <p:embed/>
                </p:oleObj>
              </mc:Choice>
              <mc:Fallback>
                <p:oleObj name="Visio" r:id="rId3" imgW="7360285" imgH="268160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609" y="4149080"/>
                        <a:ext cx="6956782" cy="2520136"/>
                      </a:xfrm>
                      <a:prstGeom prst="rect">
                        <a:avLst/>
                      </a:prstGeom>
                      <a:no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710" y="116632"/>
            <a:ext cx="8229600" cy="720080"/>
          </a:xfrm>
        </p:spPr>
        <p:txBody>
          <a:bodyPr>
            <a:normAutofit/>
          </a:bodyPr>
          <a:lstStyle/>
          <a:p>
            <a:r>
              <a:rPr lang="zh-CN" altLang="en-US" dirty="0"/>
              <a:t>冲突窗口</a:t>
            </a:r>
            <a:endParaRPr lang="zh-CN" altLang="en-US" dirty="0"/>
          </a:p>
        </p:txBody>
      </p:sp>
      <p:sp>
        <p:nvSpPr>
          <p:cNvPr id="3" name="内容占位符 2"/>
          <p:cNvSpPr>
            <a:spLocks noGrp="1"/>
          </p:cNvSpPr>
          <p:nvPr>
            <p:ph idx="1"/>
          </p:nvPr>
        </p:nvSpPr>
        <p:spPr>
          <a:xfrm>
            <a:off x="179710" y="1052736"/>
            <a:ext cx="8856786" cy="5544616"/>
          </a:xfrm>
        </p:spPr>
        <p:txBody>
          <a:bodyPr>
            <a:normAutofit/>
          </a:bodyPr>
          <a:lstStyle/>
          <a:p>
            <a:r>
              <a:rPr lang="zh-CN" altLang="en-US" sz="2400" dirty="0"/>
              <a:t>冲突窗口：从发送帧开始到检测到冲突发生所需的最长时间</a:t>
            </a:r>
            <a:endParaRPr lang="en-US" altLang="zh-CN" sz="2400" dirty="0"/>
          </a:p>
          <a:p>
            <a:pPr>
              <a:spcBef>
                <a:spcPts val="600"/>
              </a:spcBef>
            </a:pPr>
            <a:r>
              <a:rPr lang="zh-CN" altLang="en-US" sz="2400" dirty="0"/>
              <a:t>发送结点发送数据的时间不能小于冲突窗口</a:t>
            </a:r>
            <a:endParaRPr lang="en-US" altLang="zh-CN" sz="2400" dirty="0"/>
          </a:p>
          <a:p>
            <a:pPr lvl="1">
              <a:spcBef>
                <a:spcPts val="600"/>
              </a:spcBef>
            </a:pPr>
            <a:r>
              <a:rPr lang="zh-CN" altLang="en-US" sz="2000" dirty="0"/>
              <a:t>保证冲突发生时冲突域中的所有结点都能检测到冲突</a:t>
            </a:r>
            <a:endParaRPr lang="en-US" altLang="zh-CN" sz="2000" dirty="0"/>
          </a:p>
          <a:p>
            <a:pPr lvl="1">
              <a:spcBef>
                <a:spcPts val="600"/>
              </a:spcBef>
            </a:pPr>
            <a:r>
              <a:rPr lang="zh-CN" altLang="en-US" sz="2000" dirty="0"/>
              <a:t>制约关系：冲突域范围、传输速率、最小帧长度</a:t>
            </a:r>
            <a:endParaRPr lang="en-US" altLang="zh-CN" sz="2000" dirty="0"/>
          </a:p>
          <a:p>
            <a:pPr lvl="2">
              <a:spcBef>
                <a:spcPts val="600"/>
              </a:spcBef>
            </a:pPr>
            <a:r>
              <a:rPr lang="zh-CN" altLang="en-US" sz="1800" dirty="0"/>
              <a:t>传输速率固定：冲突域范围增大，最小帧长度应增大</a:t>
            </a:r>
            <a:endParaRPr lang="en-US" altLang="zh-CN" sz="1800" dirty="0"/>
          </a:p>
          <a:p>
            <a:pPr lvl="2">
              <a:spcBef>
                <a:spcPts val="600"/>
              </a:spcBef>
            </a:pPr>
            <a:r>
              <a:rPr lang="zh-CN" altLang="en-US" sz="1800" dirty="0"/>
              <a:t>最小帧长度固定：传输速率提高，冲突域范围应减小</a:t>
            </a:r>
            <a:endParaRPr lang="en-US" altLang="zh-CN" sz="1800" dirty="0"/>
          </a:p>
          <a:p>
            <a:pPr lvl="2">
              <a:spcBef>
                <a:spcPts val="600"/>
              </a:spcBef>
            </a:pPr>
            <a:r>
              <a:rPr lang="zh-CN" altLang="en-US" sz="1800" dirty="0"/>
              <a:t>共享式以太网最小帧长度：</a:t>
            </a:r>
            <a:r>
              <a:rPr lang="en-US" altLang="zh-CN" sz="1800" dirty="0"/>
              <a:t>512</a:t>
            </a:r>
            <a:r>
              <a:rPr lang="zh-CN" altLang="en-US" sz="1800" dirty="0"/>
              <a:t>比特（</a:t>
            </a:r>
            <a:r>
              <a:rPr lang="en-US" altLang="zh-CN" sz="1800" dirty="0"/>
              <a:t>64</a:t>
            </a:r>
            <a:r>
              <a:rPr lang="zh-CN" altLang="en-US" sz="1800" dirty="0"/>
              <a:t>字节）</a:t>
            </a:r>
            <a:endParaRPr lang="zh-CN" altLang="en-US" sz="1800" dirty="0"/>
          </a:p>
        </p:txBody>
      </p:sp>
      <p:sp>
        <p:nvSpPr>
          <p:cNvPr id="4" name="Rectangle 2"/>
          <p:cNvSpPr>
            <a:spLocks noChangeArrowheads="1"/>
          </p:cNvSpPr>
          <p:nvPr/>
        </p:nvSpPr>
        <p:spPr bwMode="auto">
          <a:xfrm>
            <a:off x="683568" y="53012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70092" y="4437112"/>
          <a:ext cx="8203816" cy="1790870"/>
        </p:xfrm>
        <a:graphic>
          <a:graphicData uri="http://schemas.openxmlformats.org/presentationml/2006/ole">
            <mc:AlternateContent xmlns:mc="http://schemas.openxmlformats.org/markup-compatibility/2006">
              <mc:Choice xmlns:v="urn:schemas-microsoft-com:vml" Requires="v">
                <p:oleObj spid="_x0000_s18434" name="Visio" r:id="rId1" imgW="8331200" imgH="1841500" progId="Visio.Drawing.11">
                  <p:embed/>
                </p:oleObj>
              </mc:Choice>
              <mc:Fallback>
                <p:oleObj name="Visio" r:id="rId1" imgW="8331200" imgH="18415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92" y="4437112"/>
                        <a:ext cx="8203816" cy="1790870"/>
                      </a:xfrm>
                      <a:prstGeom prst="rect">
                        <a:avLst/>
                      </a:prstGeom>
                      <a:no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229600" cy="796908"/>
          </a:xfrm>
        </p:spPr>
        <p:txBody>
          <a:bodyPr/>
          <a:lstStyle/>
          <a:p>
            <a:r>
              <a:rPr lang="zh-CN" altLang="zh-CN" dirty="0"/>
              <a:t>共享式以太网存在的问题</a:t>
            </a:r>
            <a:endParaRPr lang="zh-CN" altLang="en-US" dirty="0"/>
          </a:p>
        </p:txBody>
      </p:sp>
      <p:sp>
        <p:nvSpPr>
          <p:cNvPr id="3" name="内容占位符 2"/>
          <p:cNvSpPr>
            <a:spLocks noGrp="1"/>
          </p:cNvSpPr>
          <p:nvPr>
            <p:ph idx="1"/>
          </p:nvPr>
        </p:nvSpPr>
        <p:spPr>
          <a:xfrm>
            <a:off x="214282" y="1052736"/>
            <a:ext cx="8750206" cy="5519536"/>
          </a:xfrm>
        </p:spPr>
        <p:txBody>
          <a:bodyPr>
            <a:normAutofit/>
          </a:bodyPr>
          <a:lstStyle/>
          <a:p>
            <a:r>
              <a:rPr lang="zh-CN" altLang="en-US" dirty="0"/>
              <a:t>覆盖的地理范围有限</a:t>
            </a:r>
            <a:endParaRPr lang="en-US" altLang="zh-CN" dirty="0"/>
          </a:p>
          <a:p>
            <a:pPr lvl="1"/>
            <a:r>
              <a:rPr lang="zh-CN" altLang="en-US" dirty="0"/>
              <a:t>最小帧长度固定：冲突域范围随网络速度的增加而减小</a:t>
            </a:r>
            <a:endParaRPr lang="zh-CN" altLang="en-US" dirty="0"/>
          </a:p>
          <a:p>
            <a:pPr>
              <a:spcBef>
                <a:spcPts val="1800"/>
              </a:spcBef>
            </a:pPr>
            <a:r>
              <a:rPr lang="zh-CN" altLang="en-US" dirty="0"/>
              <a:t>网络总带宽容量固定</a:t>
            </a:r>
            <a:endParaRPr lang="en-US" altLang="zh-CN" dirty="0"/>
          </a:p>
          <a:p>
            <a:pPr lvl="1"/>
            <a:r>
              <a:rPr lang="zh-CN" altLang="en-US" dirty="0"/>
              <a:t>所有结点共享同一传输介质，带宽被所有结点共同拥有，随机占用。</a:t>
            </a:r>
            <a:endParaRPr lang="en-US" altLang="zh-CN" dirty="0"/>
          </a:p>
          <a:p>
            <a:pPr lvl="1"/>
            <a:r>
              <a:rPr lang="zh-CN" altLang="en-US" dirty="0"/>
              <a:t>结点越多，每个结点平均可以使用的带宽越窄</a:t>
            </a:r>
            <a:endParaRPr lang="en-US" altLang="zh-CN" dirty="0"/>
          </a:p>
          <a:p>
            <a:pPr lvl="1"/>
            <a:r>
              <a:rPr lang="zh-CN" altLang="en-US" dirty="0"/>
              <a:t>半双工工作</a:t>
            </a:r>
            <a:endParaRPr lang="en-US" altLang="zh-CN" dirty="0"/>
          </a:p>
          <a:p>
            <a:pPr lvl="1"/>
            <a:r>
              <a:rPr lang="zh-CN" altLang="en-US" dirty="0"/>
              <a:t>结点越多，冲突概率越大，带宽浪费越严重</a:t>
            </a:r>
            <a:endParaRPr lang="zh-CN" altLang="en-US" dirty="0"/>
          </a:p>
          <a:p>
            <a:pPr>
              <a:spcBef>
                <a:spcPts val="1800"/>
              </a:spcBef>
            </a:pPr>
            <a:r>
              <a:rPr lang="zh-CN" altLang="en-US" dirty="0"/>
              <a:t>不支持多种速率</a:t>
            </a:r>
            <a:endParaRPr lang="en-US" altLang="zh-CN" dirty="0"/>
          </a:p>
          <a:p>
            <a:pPr lvl="1"/>
            <a:r>
              <a:rPr lang="zh-CN" altLang="en-US" dirty="0"/>
              <a:t>共享介质，设备必须保持相同的速率</a:t>
            </a:r>
            <a:endParaRPr lang="zh-CN" altLang="en-US"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229600" cy="796908"/>
          </a:xfrm>
        </p:spPr>
        <p:txBody>
          <a:bodyPr/>
          <a:lstStyle/>
          <a:p>
            <a:r>
              <a:rPr lang="zh-CN" altLang="zh-CN" dirty="0"/>
              <a:t>交换的提出</a:t>
            </a:r>
            <a:endParaRPr lang="zh-CN" altLang="en-US" dirty="0"/>
          </a:p>
        </p:txBody>
      </p:sp>
      <p:sp>
        <p:nvSpPr>
          <p:cNvPr id="3" name="内容占位符 2"/>
          <p:cNvSpPr>
            <a:spLocks noGrp="1"/>
          </p:cNvSpPr>
          <p:nvPr>
            <p:ph idx="1"/>
          </p:nvPr>
        </p:nvSpPr>
        <p:spPr>
          <a:xfrm>
            <a:off x="35496" y="980728"/>
            <a:ext cx="8928992" cy="5357850"/>
          </a:xfrm>
        </p:spPr>
        <p:txBody>
          <a:bodyPr>
            <a:normAutofit/>
          </a:bodyPr>
          <a:lstStyle/>
          <a:p>
            <a:r>
              <a:rPr lang="zh-CN" altLang="en-US" dirty="0"/>
              <a:t>集线器</a:t>
            </a:r>
            <a:endParaRPr lang="en-US" altLang="zh-CN" dirty="0"/>
          </a:p>
          <a:p>
            <a:pPr lvl="1"/>
            <a:r>
              <a:rPr lang="zh-CN" altLang="en-US" dirty="0"/>
              <a:t>集成了一段总线，从端口收到数据会直接传送到其他端口</a:t>
            </a:r>
            <a:endParaRPr lang="en-US" altLang="zh-CN" dirty="0"/>
          </a:p>
          <a:p>
            <a:pPr lvl="1"/>
            <a:r>
              <a:rPr lang="zh-CN" altLang="en-US" dirty="0"/>
              <a:t>半双工通信</a:t>
            </a:r>
            <a:endParaRPr lang="en-US" altLang="zh-CN" dirty="0"/>
          </a:p>
          <a:p>
            <a:pPr lvl="1"/>
            <a:r>
              <a:rPr lang="en-US" altLang="zh-CN" dirty="0"/>
              <a:t>CSMA/CD</a:t>
            </a:r>
            <a:r>
              <a:rPr lang="zh-CN" altLang="en-US" dirty="0"/>
              <a:t>不能完全避免冲突</a:t>
            </a:r>
            <a:endParaRPr lang="zh-CN" altLang="en-US" dirty="0"/>
          </a:p>
        </p:txBody>
      </p:sp>
      <p:sp>
        <p:nvSpPr>
          <p:cNvPr id="4" name="Rectangle 2"/>
          <p:cNvSpPr>
            <a:spLocks noChangeArrowheads="1"/>
          </p:cNvSpPr>
          <p:nvPr/>
        </p:nvSpPr>
        <p:spPr bwMode="auto">
          <a:xfrm>
            <a:off x="971600" y="33569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25073" y="3284984"/>
          <a:ext cx="8149837" cy="2952327"/>
        </p:xfrm>
        <a:graphic>
          <a:graphicData uri="http://schemas.openxmlformats.org/presentationml/2006/ole">
            <mc:AlternateContent xmlns:mc="http://schemas.openxmlformats.org/markup-compatibility/2006">
              <mc:Choice xmlns:v="urn:schemas-microsoft-com:vml" Requires="v">
                <p:oleObj spid="_x0000_s19458" name="Visio" r:id="rId1" imgW="7360285" imgH="2681605" progId="Visio.Drawing.15">
                  <p:embed/>
                </p:oleObj>
              </mc:Choice>
              <mc:Fallback>
                <p:oleObj name="Visio" r:id="rId1" imgW="7360285" imgH="268160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73" y="3284984"/>
                        <a:ext cx="8149837" cy="2952327"/>
                      </a:xfrm>
                      <a:prstGeom prst="rect">
                        <a:avLst/>
                      </a:prstGeom>
                      <a:noFill/>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229600" cy="796908"/>
          </a:xfrm>
        </p:spPr>
        <p:txBody>
          <a:bodyPr/>
          <a:lstStyle/>
          <a:p>
            <a:r>
              <a:rPr lang="zh-CN" altLang="en-US" dirty="0"/>
              <a:t>交换的提出</a:t>
            </a:r>
            <a:endParaRPr lang="zh-CN" altLang="en-US" dirty="0"/>
          </a:p>
        </p:txBody>
      </p:sp>
      <p:sp>
        <p:nvSpPr>
          <p:cNvPr id="3" name="内容占位符 2"/>
          <p:cNvSpPr>
            <a:spLocks noGrp="1"/>
          </p:cNvSpPr>
          <p:nvPr>
            <p:ph idx="1"/>
          </p:nvPr>
        </p:nvSpPr>
        <p:spPr>
          <a:xfrm>
            <a:off x="35496" y="980728"/>
            <a:ext cx="8928992" cy="5357850"/>
          </a:xfrm>
        </p:spPr>
        <p:txBody>
          <a:bodyPr>
            <a:normAutofit/>
          </a:bodyPr>
          <a:lstStyle/>
          <a:p>
            <a:r>
              <a:rPr lang="zh-CN" altLang="en-US" dirty="0"/>
              <a:t>共享以太网问题的原因：冲突域庞大</a:t>
            </a:r>
            <a:endParaRPr lang="en-US" altLang="zh-CN" dirty="0"/>
          </a:p>
          <a:p>
            <a:pPr>
              <a:spcBef>
                <a:spcPts val="600"/>
              </a:spcBef>
            </a:pPr>
            <a:r>
              <a:rPr lang="zh-CN" altLang="en-US" dirty="0"/>
              <a:t>解决思路：分段</a:t>
            </a:r>
            <a:endParaRPr lang="en-US" altLang="zh-CN" dirty="0"/>
          </a:p>
          <a:p>
            <a:pPr lvl="1"/>
            <a:r>
              <a:rPr lang="zh-CN" altLang="en-US" dirty="0"/>
              <a:t>端口收到数据后不广播给其他端口，而是先缓存</a:t>
            </a:r>
            <a:endParaRPr lang="en-US" altLang="zh-CN" dirty="0"/>
          </a:p>
          <a:p>
            <a:pPr lvl="1"/>
            <a:r>
              <a:rPr lang="zh-CN" altLang="en-US" dirty="0"/>
              <a:t>分析得到应转发的目的端口后，送往目的端口缓存队列</a:t>
            </a:r>
            <a:endParaRPr lang="en-US" altLang="zh-CN" dirty="0"/>
          </a:p>
          <a:p>
            <a:pPr lvl="1"/>
            <a:r>
              <a:rPr lang="zh-CN" altLang="en-US" dirty="0"/>
              <a:t>目的端口按照</a:t>
            </a:r>
            <a:r>
              <a:rPr lang="en-US" altLang="zh-CN" dirty="0"/>
              <a:t>CSMA/CD</a:t>
            </a:r>
            <a:r>
              <a:rPr lang="zh-CN" altLang="en-US" dirty="0"/>
              <a:t>再次发送</a:t>
            </a:r>
            <a:endParaRPr lang="zh-CN" altLang="en-US" dirty="0"/>
          </a:p>
        </p:txBody>
      </p:sp>
      <p:sp>
        <p:nvSpPr>
          <p:cNvPr id="4" name="Rectangle 2"/>
          <p:cNvSpPr>
            <a:spLocks noChangeArrowheads="1"/>
          </p:cNvSpPr>
          <p:nvPr/>
        </p:nvSpPr>
        <p:spPr bwMode="auto">
          <a:xfrm>
            <a:off x="971600" y="33569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971600" y="37401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760188" y="3600986"/>
          <a:ext cx="7068247" cy="2929183"/>
        </p:xfrm>
        <a:graphic>
          <a:graphicData uri="http://schemas.openxmlformats.org/presentationml/2006/ole">
            <mc:AlternateContent xmlns:mc="http://schemas.openxmlformats.org/markup-compatibility/2006">
              <mc:Choice xmlns:v="urn:schemas-microsoft-com:vml" Requires="v">
                <p:oleObj spid="_x0000_s20482" name="Visio" r:id="rId1" imgW="7360285" imgH="3051810" progId="Visio.Drawing.15">
                  <p:embed/>
                </p:oleObj>
              </mc:Choice>
              <mc:Fallback>
                <p:oleObj name="Visio" r:id="rId1" imgW="7360285" imgH="305181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88" y="3600986"/>
                        <a:ext cx="7068247" cy="2929183"/>
                      </a:xfrm>
                      <a:prstGeom prst="rect">
                        <a:avLst/>
                      </a:prstGeom>
                      <a:noFill/>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交换的提出</a:t>
            </a:r>
            <a:endParaRPr lang="zh-CN" altLang="en-US" dirty="0"/>
          </a:p>
        </p:txBody>
      </p:sp>
      <p:sp>
        <p:nvSpPr>
          <p:cNvPr id="3" name="内容占位符 2"/>
          <p:cNvSpPr>
            <a:spLocks noGrp="1"/>
          </p:cNvSpPr>
          <p:nvPr>
            <p:ph idx="1"/>
          </p:nvPr>
        </p:nvSpPr>
        <p:spPr>
          <a:xfrm>
            <a:off x="158530" y="980729"/>
            <a:ext cx="8826940" cy="5642756"/>
          </a:xfrm>
        </p:spPr>
        <p:txBody>
          <a:bodyPr/>
          <a:lstStyle/>
          <a:p>
            <a:r>
              <a:rPr lang="zh-CN" altLang="en-US" dirty="0"/>
              <a:t>交换设备：每个端口独立地收发并缓存数据帧，数据在端口间并发转发</a:t>
            </a:r>
            <a:endParaRPr lang="en-US" altLang="zh-CN" dirty="0"/>
          </a:p>
          <a:p>
            <a:pPr lvl="1"/>
            <a:r>
              <a:rPr lang="zh-CN" altLang="en-US" dirty="0"/>
              <a:t>网桥：端口数少，用于分割冲突域</a:t>
            </a:r>
            <a:endParaRPr lang="en-US" altLang="zh-CN" dirty="0"/>
          </a:p>
          <a:p>
            <a:pPr lvl="1"/>
            <a:r>
              <a:rPr lang="zh-CN" altLang="en-US" dirty="0"/>
              <a:t>交换机：端口数多，用于分割冲突域和直连主机</a:t>
            </a:r>
            <a:endParaRPr lang="en-US" altLang="zh-CN" dirty="0"/>
          </a:p>
          <a:p>
            <a:pPr>
              <a:spcBef>
                <a:spcPts val="600"/>
              </a:spcBef>
            </a:pPr>
            <a:r>
              <a:rPr lang="zh-CN" altLang="en-US" dirty="0"/>
              <a:t>交换式以太网：利用交换机组建的以太网</a:t>
            </a:r>
            <a:endParaRPr lang="en-US" altLang="zh-CN"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104798" y="3717032"/>
          <a:ext cx="6934403" cy="2846681"/>
        </p:xfrm>
        <a:graphic>
          <a:graphicData uri="http://schemas.openxmlformats.org/presentationml/2006/ole">
            <mc:AlternateContent xmlns:mc="http://schemas.openxmlformats.org/markup-compatibility/2006">
              <mc:Choice xmlns:v="urn:schemas-microsoft-com:vml" Requires="v">
                <p:oleObj spid="_x0000_s21506" name="Visio" r:id="rId1" imgW="7315200" imgH="3002915" progId="Visio.Drawing.11">
                  <p:embed/>
                </p:oleObj>
              </mc:Choice>
              <mc:Fallback>
                <p:oleObj name="Visio" r:id="rId1" imgW="7315200" imgH="3002915"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798" y="3717032"/>
                        <a:ext cx="6934403" cy="2846681"/>
                      </a:xfrm>
                      <a:prstGeom prst="rect">
                        <a:avLst/>
                      </a:prstGeom>
                      <a:noFill/>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以太网交换机的工作过程</a:t>
            </a:r>
            <a:endParaRPr lang="zh-CN" altLang="en-US" dirty="0"/>
          </a:p>
        </p:txBody>
      </p:sp>
      <p:sp>
        <p:nvSpPr>
          <p:cNvPr id="3" name="内容占位符 2"/>
          <p:cNvSpPr>
            <a:spLocks noGrp="1"/>
          </p:cNvSpPr>
          <p:nvPr>
            <p:ph idx="1"/>
          </p:nvPr>
        </p:nvSpPr>
        <p:spPr>
          <a:xfrm>
            <a:off x="158530" y="5157192"/>
            <a:ext cx="8826940" cy="1656184"/>
          </a:xfrm>
        </p:spPr>
        <p:txBody>
          <a:bodyPr/>
          <a:lstStyle/>
          <a:p>
            <a:r>
              <a:rPr lang="en-US" altLang="zh-CN" sz="2000" dirty="0"/>
              <a:t>A</a:t>
            </a:r>
            <a:r>
              <a:rPr lang="zh-CN" altLang="en-US" sz="2000" dirty="0"/>
              <a:t>向</a:t>
            </a:r>
            <a:r>
              <a:rPr lang="en-US" altLang="zh-CN" sz="2000" dirty="0"/>
              <a:t>D</a:t>
            </a:r>
            <a:r>
              <a:rPr lang="zh-CN" altLang="en-US" sz="2000" dirty="0"/>
              <a:t>发送数据</a:t>
            </a:r>
            <a:endParaRPr lang="zh-CN" altLang="en-US" sz="2000" dirty="0"/>
          </a:p>
          <a:p>
            <a:r>
              <a:rPr lang="en-US" altLang="zh-CN" sz="2000" dirty="0"/>
              <a:t>E</a:t>
            </a:r>
            <a:r>
              <a:rPr lang="zh-CN" altLang="en-US" sz="2000" dirty="0"/>
              <a:t>向</a:t>
            </a:r>
            <a:r>
              <a:rPr lang="en-US" altLang="zh-CN" sz="2000" dirty="0"/>
              <a:t>B</a:t>
            </a:r>
            <a:r>
              <a:rPr lang="zh-CN" altLang="en-US" sz="2000" dirty="0"/>
              <a:t>发送数据</a:t>
            </a:r>
            <a:endParaRPr lang="zh-CN" altLang="en-US" sz="2000" dirty="0"/>
          </a:p>
          <a:p>
            <a:r>
              <a:rPr lang="en-US" altLang="zh-CN" sz="2000" dirty="0"/>
              <a:t>A</a:t>
            </a:r>
            <a:r>
              <a:rPr lang="zh-CN" altLang="en-US" sz="2000" dirty="0"/>
              <a:t>向</a:t>
            </a:r>
            <a:r>
              <a:rPr lang="en-US" altLang="zh-CN" sz="2000" dirty="0"/>
              <a:t>C</a:t>
            </a:r>
            <a:r>
              <a:rPr lang="zh-CN" altLang="en-US" sz="2000" dirty="0"/>
              <a:t>发送数据</a:t>
            </a:r>
            <a:endParaRPr lang="zh-CN" altLang="en-US" sz="2000" dirty="0"/>
          </a:p>
          <a:p>
            <a:r>
              <a:rPr lang="en-US" altLang="zh-CN" sz="2000" dirty="0"/>
              <a:t>A</a:t>
            </a:r>
            <a:r>
              <a:rPr lang="zh-CN" altLang="en-US" sz="2000" dirty="0"/>
              <a:t>发送广播帧（目的地址为</a:t>
            </a:r>
            <a:r>
              <a:rPr lang="en-US" altLang="zh-CN" sz="2000" dirty="0"/>
              <a:t>ff-ff-ff-ff-ff-ff</a:t>
            </a:r>
            <a:r>
              <a:rPr lang="zh-CN" altLang="en-US" sz="2000" dirty="0"/>
              <a:t>）</a:t>
            </a:r>
            <a:endParaRPr lang="en-US" altLang="zh-CN" sz="2000" dirty="0"/>
          </a:p>
        </p:txBody>
      </p:sp>
      <p:sp>
        <p:nvSpPr>
          <p:cNvPr id="4" name="Rectangle 2"/>
          <p:cNvSpPr>
            <a:spLocks noChangeArrowheads="1"/>
          </p:cNvSpPr>
          <p:nvPr/>
        </p:nvSpPr>
        <p:spPr bwMode="auto">
          <a:xfrm>
            <a:off x="827583" y="1268759"/>
            <a:ext cx="108852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80662" y="908720"/>
          <a:ext cx="7382675" cy="4536504"/>
        </p:xfrm>
        <a:graphic>
          <a:graphicData uri="http://schemas.openxmlformats.org/presentationml/2006/ole">
            <mc:AlternateContent xmlns:mc="http://schemas.openxmlformats.org/markup-compatibility/2006">
              <mc:Choice xmlns:v="urn:schemas-microsoft-com:vml" Requires="v">
                <p:oleObj spid="_x0000_s22530" name="Visio" r:id="rId1" imgW="6518910" imgH="4011295" progId="Visio.Drawing.11">
                  <p:embed/>
                </p:oleObj>
              </mc:Choice>
              <mc:Fallback>
                <p:oleObj name="Visio" r:id="rId1" imgW="6518910" imgH="4011295"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62" y="908720"/>
                        <a:ext cx="7382675" cy="4536504"/>
                      </a:xfrm>
                      <a:prstGeom prst="rect">
                        <a:avLst/>
                      </a:prstGeom>
                      <a:no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311" y="188640"/>
            <a:ext cx="8229600" cy="725470"/>
          </a:xfrm>
        </p:spPr>
        <p:txBody>
          <a:bodyPr>
            <a:normAutofit/>
          </a:bodyPr>
          <a:lstStyle/>
          <a:p>
            <a:r>
              <a:rPr lang="zh-CN" altLang="zh-CN" dirty="0"/>
              <a:t>数据转发方式</a:t>
            </a:r>
            <a:endParaRPr lang="zh-CN" altLang="en-US" dirty="0"/>
          </a:p>
        </p:txBody>
      </p:sp>
      <p:sp>
        <p:nvSpPr>
          <p:cNvPr id="3" name="内容占位符 2"/>
          <p:cNvSpPr>
            <a:spLocks noGrp="1"/>
          </p:cNvSpPr>
          <p:nvPr>
            <p:ph idx="1"/>
          </p:nvPr>
        </p:nvSpPr>
        <p:spPr>
          <a:xfrm>
            <a:off x="148310" y="980728"/>
            <a:ext cx="8852845" cy="5662982"/>
          </a:xfrm>
        </p:spPr>
        <p:txBody>
          <a:bodyPr>
            <a:normAutofit/>
          </a:bodyPr>
          <a:lstStyle/>
          <a:p>
            <a:r>
              <a:rPr lang="zh-CN" altLang="en-US" sz="2400" dirty="0"/>
              <a:t>存储转发交换</a:t>
            </a:r>
            <a:endParaRPr lang="zh-CN" altLang="en-US" sz="2400" dirty="0"/>
          </a:p>
          <a:p>
            <a:pPr lvl="1"/>
            <a:r>
              <a:rPr lang="zh-CN" altLang="en-US" sz="2000" dirty="0"/>
              <a:t>完整接收并缓存数据帧</a:t>
            </a:r>
            <a:r>
              <a:rPr lang="en-US" altLang="zh-CN" sz="2000" dirty="0">
                <a:sym typeface="Wingdings" panose="05000000000000000000" pitchFamily="2" charset="2"/>
              </a:rPr>
              <a:t></a:t>
            </a:r>
            <a:r>
              <a:rPr lang="zh-CN" altLang="en-US" sz="2000" dirty="0"/>
              <a:t>校验</a:t>
            </a:r>
            <a:r>
              <a:rPr lang="en-US" altLang="zh-CN" sz="2000" dirty="0">
                <a:sym typeface="Wingdings" panose="05000000000000000000" pitchFamily="2" charset="2"/>
              </a:rPr>
              <a:t></a:t>
            </a:r>
            <a:r>
              <a:rPr lang="zh-CN" altLang="en-US" sz="2000" dirty="0"/>
              <a:t>转发</a:t>
            </a:r>
            <a:endParaRPr lang="zh-CN" altLang="en-US" sz="2000" dirty="0"/>
          </a:p>
          <a:p>
            <a:pPr lvl="1"/>
            <a:r>
              <a:rPr lang="zh-CN" altLang="en-US" sz="2000" dirty="0"/>
              <a:t>特点：不转发出错的数据帧，支持多速率，但延迟较长</a:t>
            </a:r>
            <a:endParaRPr lang="zh-CN" altLang="en-US" sz="2000" dirty="0"/>
          </a:p>
          <a:p>
            <a:pPr>
              <a:spcBef>
                <a:spcPts val="600"/>
              </a:spcBef>
            </a:pPr>
            <a:r>
              <a:rPr lang="zh-CN" altLang="en-US" sz="2400" dirty="0"/>
              <a:t>直接交换</a:t>
            </a:r>
            <a:endParaRPr lang="zh-CN" altLang="en-US" sz="2400" dirty="0"/>
          </a:p>
          <a:p>
            <a:pPr lvl="1"/>
            <a:r>
              <a:rPr lang="zh-CN" altLang="en-US" sz="2000" dirty="0"/>
              <a:t>检测到目的地址立即转发，不缓存整帧，不检测差错</a:t>
            </a:r>
            <a:endParaRPr lang="en-US" altLang="zh-CN" sz="2000" dirty="0"/>
          </a:p>
          <a:p>
            <a:pPr lvl="1"/>
            <a:r>
              <a:rPr lang="zh-CN" altLang="en-US" sz="2000" dirty="0"/>
              <a:t>特点：交换速度快、延迟小，但转发出错帧会浪费带宽，不支持多速率</a:t>
            </a:r>
            <a:endParaRPr lang="zh-CN" altLang="en-US" sz="2000" dirty="0"/>
          </a:p>
          <a:p>
            <a:pPr>
              <a:spcBef>
                <a:spcPts val="600"/>
              </a:spcBef>
            </a:pPr>
            <a:r>
              <a:rPr lang="zh-CN" altLang="en-US" sz="2400" dirty="0"/>
              <a:t>碎片隔离交换</a:t>
            </a:r>
            <a:endParaRPr lang="zh-CN" altLang="en-US" sz="2400" dirty="0"/>
          </a:p>
          <a:p>
            <a:pPr lvl="1"/>
            <a:r>
              <a:rPr lang="zh-CN" altLang="en-US" sz="2000" dirty="0"/>
              <a:t>检查接收到的数据帧长度是否达到</a:t>
            </a:r>
            <a:r>
              <a:rPr lang="en-US" altLang="zh-CN" sz="2000" dirty="0"/>
              <a:t>64</a:t>
            </a:r>
            <a:r>
              <a:rPr lang="zh-CN" altLang="en-US" sz="2000" dirty="0"/>
              <a:t>个字节（小于</a:t>
            </a:r>
            <a:r>
              <a:rPr lang="en-US" altLang="zh-CN" sz="2000" dirty="0"/>
              <a:t>64</a:t>
            </a:r>
            <a:r>
              <a:rPr lang="zh-CN" altLang="en-US" sz="2000" dirty="0"/>
              <a:t>字节</a:t>
            </a:r>
            <a:r>
              <a:rPr lang="en-US" altLang="zh-CN" sz="2000" dirty="0">
                <a:sym typeface="Wingdings" panose="05000000000000000000" pitchFamily="2" charset="2"/>
              </a:rPr>
              <a:t></a:t>
            </a:r>
            <a:r>
              <a:rPr lang="zh-CN" altLang="en-US" sz="2000" dirty="0"/>
              <a:t>抛弃，大于</a:t>
            </a:r>
            <a:r>
              <a:rPr lang="en-US" altLang="zh-CN" sz="2000" dirty="0"/>
              <a:t>64</a:t>
            </a:r>
            <a:r>
              <a:rPr lang="zh-CN" altLang="en-US" sz="2000" dirty="0"/>
              <a:t>字节</a:t>
            </a:r>
            <a:r>
              <a:rPr lang="en-US" altLang="zh-CN" sz="2000" dirty="0">
                <a:sym typeface="Wingdings" panose="05000000000000000000" pitchFamily="2" charset="2"/>
              </a:rPr>
              <a:t></a:t>
            </a:r>
            <a:r>
              <a:rPr lang="zh-CN" altLang="en-US" sz="2000" dirty="0"/>
              <a:t>转发）</a:t>
            </a:r>
            <a:endParaRPr lang="zh-CN" altLang="en-US" sz="2000" dirty="0"/>
          </a:p>
          <a:p>
            <a:pPr lvl="1"/>
            <a:r>
              <a:rPr lang="zh-CN" altLang="en-US" sz="2000" dirty="0"/>
              <a:t>特点：折中（比存储转发快，比直接交换慢）</a:t>
            </a:r>
            <a:endParaRPr lang="en-US" altLang="zh-CN" sz="2000" dirty="0"/>
          </a:p>
          <a:p>
            <a:endParaRPr lang="en-US" altLang="zh-C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229600" cy="796908"/>
          </a:xfrm>
        </p:spPr>
        <p:txBody>
          <a:bodyPr/>
          <a:lstStyle/>
          <a:p>
            <a:r>
              <a:rPr lang="zh-CN" altLang="en-US" dirty="0"/>
              <a:t>端口</a:t>
            </a:r>
            <a:r>
              <a:rPr lang="en-US" altLang="zh-CN" dirty="0"/>
              <a:t>/MAC</a:t>
            </a:r>
            <a:r>
              <a:rPr lang="zh-CN" altLang="en-US" dirty="0"/>
              <a:t>地址映射表</a:t>
            </a:r>
            <a:endParaRPr lang="zh-CN" altLang="en-US" dirty="0"/>
          </a:p>
        </p:txBody>
      </p:sp>
      <p:sp>
        <p:nvSpPr>
          <p:cNvPr id="3" name="内容占位符 2"/>
          <p:cNvSpPr>
            <a:spLocks noGrp="1"/>
          </p:cNvSpPr>
          <p:nvPr>
            <p:ph idx="1"/>
          </p:nvPr>
        </p:nvSpPr>
        <p:spPr>
          <a:xfrm>
            <a:off x="142844" y="1124744"/>
            <a:ext cx="8858312" cy="5518966"/>
          </a:xfrm>
        </p:spPr>
        <p:txBody>
          <a:bodyPr>
            <a:normAutofit/>
          </a:bodyPr>
          <a:lstStyle/>
          <a:p>
            <a:pPr>
              <a:spcAft>
                <a:spcPts val="600"/>
              </a:spcAft>
            </a:pPr>
            <a:r>
              <a:rPr lang="zh-CN" altLang="en-US" dirty="0"/>
              <a:t>建立：通过学习动态建立</a:t>
            </a:r>
            <a:endParaRPr lang="en-US" altLang="zh-CN" dirty="0"/>
          </a:p>
          <a:p>
            <a:pPr lvl="1">
              <a:spcAft>
                <a:spcPts val="600"/>
              </a:spcAft>
            </a:pPr>
            <a:r>
              <a:rPr lang="zh-CN" altLang="en-US" dirty="0"/>
              <a:t>向后学习：</a:t>
            </a:r>
            <a:r>
              <a:rPr lang="zh-CN" altLang="zh-CN" dirty="0"/>
              <a:t>读取帧的源地址并记录帧进入的端口</a:t>
            </a:r>
            <a:endParaRPr lang="en-US" altLang="zh-CN" dirty="0"/>
          </a:p>
          <a:p>
            <a:pPr lvl="1">
              <a:spcAft>
                <a:spcPts val="600"/>
              </a:spcAft>
            </a:pPr>
            <a:r>
              <a:rPr lang="zh-CN" altLang="zh-CN" dirty="0"/>
              <a:t>只要结点发送信息</a:t>
            </a:r>
            <a:r>
              <a:rPr lang="zh-CN" altLang="en-US" dirty="0"/>
              <a:t>就</a:t>
            </a:r>
            <a:r>
              <a:rPr lang="zh-CN" altLang="zh-CN" dirty="0"/>
              <a:t>能</a:t>
            </a:r>
            <a:r>
              <a:rPr lang="zh-CN" altLang="en-US" dirty="0"/>
              <a:t>获得</a:t>
            </a:r>
            <a:r>
              <a:rPr lang="zh-CN" altLang="zh-CN" dirty="0"/>
              <a:t>它的</a:t>
            </a:r>
            <a:r>
              <a:rPr lang="en-US" altLang="zh-CN" dirty="0"/>
              <a:t>MAC</a:t>
            </a:r>
            <a:r>
              <a:rPr lang="zh-CN" altLang="zh-CN" dirty="0"/>
              <a:t>地址与其所在端口的对应关系</a:t>
            </a:r>
            <a:endParaRPr lang="en-US" altLang="zh-CN" dirty="0"/>
          </a:p>
          <a:p>
            <a:pPr>
              <a:spcBef>
                <a:spcPts val="2400"/>
              </a:spcBef>
              <a:spcAft>
                <a:spcPts val="600"/>
              </a:spcAft>
            </a:pPr>
            <a:r>
              <a:rPr lang="zh-CN" altLang="en-US" dirty="0"/>
              <a:t>维护：通过计时器保持表项的“新鲜”</a:t>
            </a:r>
            <a:endParaRPr lang="en-US" altLang="zh-CN" dirty="0"/>
          </a:p>
          <a:p>
            <a:pPr lvl="1">
              <a:spcAft>
                <a:spcPts val="600"/>
              </a:spcAft>
            </a:pPr>
            <a:r>
              <a:rPr lang="zh-CN" altLang="zh-CN" dirty="0"/>
              <a:t>计时器溢出之前没有再次捕获到该端口与</a:t>
            </a:r>
            <a:r>
              <a:rPr lang="en-US" altLang="zh-CN" dirty="0"/>
              <a:t>MAC</a:t>
            </a:r>
            <a:r>
              <a:rPr lang="zh-CN" altLang="zh-CN" dirty="0"/>
              <a:t>地址的对应关系，该表项将被删除</a:t>
            </a:r>
            <a:endParaRPr lang="en-US" altLang="zh-CN" dirty="0"/>
          </a:p>
          <a:p>
            <a:pPr lvl="1">
              <a:spcAft>
                <a:spcPts val="600"/>
              </a:spcAft>
            </a:pPr>
            <a:r>
              <a:rPr lang="zh-CN" altLang="en-US" dirty="0"/>
              <a:t>目的：保证地址表精确、可用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全双工和半双工通信</a:t>
            </a:r>
            <a:endParaRPr lang="zh-CN" altLang="en-US" dirty="0"/>
          </a:p>
        </p:txBody>
      </p:sp>
      <p:sp>
        <p:nvSpPr>
          <p:cNvPr id="3" name="内容占位符 2"/>
          <p:cNvSpPr>
            <a:spLocks noGrp="1"/>
          </p:cNvSpPr>
          <p:nvPr>
            <p:ph idx="1"/>
          </p:nvPr>
        </p:nvSpPr>
        <p:spPr>
          <a:xfrm>
            <a:off x="158530" y="980728"/>
            <a:ext cx="8826940" cy="5688631"/>
          </a:xfrm>
        </p:spPr>
        <p:txBody>
          <a:bodyPr/>
          <a:lstStyle/>
          <a:p>
            <a:r>
              <a:rPr lang="zh-CN" altLang="en-US" sz="2400" dirty="0"/>
              <a:t>网桥：连接共享式以太网，分割冲突域</a:t>
            </a:r>
            <a:endParaRPr lang="en-US" altLang="zh-CN" sz="2400" dirty="0"/>
          </a:p>
          <a:p>
            <a:r>
              <a:rPr lang="zh-CN" altLang="en-US" sz="2400" dirty="0"/>
              <a:t>交换机：可直连主机，将冲突域降至最小</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全双工和半双工通信</a:t>
            </a:r>
            <a:endParaRPr lang="en-US" altLang="zh-CN" sz="2400" dirty="0"/>
          </a:p>
          <a:p>
            <a:pPr lvl="1"/>
            <a:r>
              <a:rPr lang="zh-CN" altLang="en-US" sz="2000" dirty="0"/>
              <a:t>交换机连接共享式以太网：存在共享总线，需</a:t>
            </a:r>
            <a:r>
              <a:rPr lang="zh-CN" altLang="en-US" sz="2000" dirty="0">
                <a:solidFill>
                  <a:srgbClr val="0070C0"/>
                </a:solidFill>
                <a:latin typeface="黑体" panose="02010609060101010101" pitchFamily="49" charset="-122"/>
                <a:ea typeface="黑体" panose="02010609060101010101" pitchFamily="49" charset="-122"/>
              </a:rPr>
              <a:t>半双工</a:t>
            </a:r>
            <a:r>
              <a:rPr lang="zh-CN" altLang="en-US" sz="2000" dirty="0"/>
              <a:t>通信</a:t>
            </a:r>
            <a:endParaRPr lang="en-US" altLang="zh-CN" sz="2000" dirty="0"/>
          </a:p>
          <a:p>
            <a:pPr lvl="1"/>
            <a:r>
              <a:rPr lang="zh-CN" altLang="en-US" sz="2000" dirty="0"/>
              <a:t>交换机直连主机：不存在共享总线，不发生冲突，可</a:t>
            </a:r>
            <a:r>
              <a:rPr lang="zh-CN" altLang="en-US" sz="2000" dirty="0">
                <a:solidFill>
                  <a:srgbClr val="0070C0"/>
                </a:solidFill>
                <a:latin typeface="黑体" panose="02010609060101010101" pitchFamily="49" charset="-122"/>
                <a:ea typeface="黑体" panose="02010609060101010101" pitchFamily="49" charset="-122"/>
              </a:rPr>
              <a:t>全双工</a:t>
            </a:r>
            <a:r>
              <a:rPr lang="zh-CN" altLang="en-US" sz="2000" dirty="0"/>
              <a:t>通信</a:t>
            </a:r>
            <a:endParaRPr lang="en-US" altLang="zh-CN" sz="2000" dirty="0"/>
          </a:p>
          <a:p>
            <a:endParaRPr lang="zh-CN" altLang="en-US" sz="2400" dirty="0"/>
          </a:p>
          <a:p>
            <a:endParaRPr lang="zh-CN" altLang="en-US" sz="24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259632" y="2060848"/>
          <a:ext cx="6403803" cy="3096344"/>
        </p:xfrm>
        <a:graphic>
          <a:graphicData uri="http://schemas.openxmlformats.org/presentationml/2006/ole">
            <mc:AlternateContent xmlns:mc="http://schemas.openxmlformats.org/markup-compatibility/2006">
              <mc:Choice xmlns:v="urn:schemas-microsoft-com:vml" Requires="v">
                <p:oleObj spid="_x0000_s23554" name="Visio" r:id="rId1" imgW="4089400" imgH="1980565" progId="Visio.Drawing.15">
                  <p:embed/>
                </p:oleObj>
              </mc:Choice>
              <mc:Fallback>
                <p:oleObj name="Visio" r:id="rId1" imgW="4089400" imgH="198056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60848"/>
                        <a:ext cx="6403803" cy="3096344"/>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16632"/>
            <a:ext cx="8229600" cy="725470"/>
          </a:xfrm>
        </p:spPr>
        <p:txBody>
          <a:bodyPr>
            <a:normAutofit/>
          </a:bodyPr>
          <a:lstStyle/>
          <a:p>
            <a:r>
              <a:rPr lang="zh-CN" altLang="en-US" dirty="0"/>
              <a:t>以太网（</a:t>
            </a:r>
            <a:r>
              <a:rPr lang="en-US" altLang="zh-CN" dirty="0"/>
              <a:t>Ethernet</a:t>
            </a:r>
            <a:r>
              <a:rPr lang="zh-CN" altLang="en-US" dirty="0"/>
              <a:t>）</a:t>
            </a:r>
            <a:endParaRPr lang="zh-CN" altLang="en-US" dirty="0"/>
          </a:p>
        </p:txBody>
      </p:sp>
      <p:sp>
        <p:nvSpPr>
          <p:cNvPr id="3" name="内容占位符 2"/>
          <p:cNvSpPr>
            <a:spLocks noGrp="1"/>
          </p:cNvSpPr>
          <p:nvPr>
            <p:ph idx="1"/>
          </p:nvPr>
        </p:nvSpPr>
        <p:spPr>
          <a:xfrm>
            <a:off x="214282" y="1124744"/>
            <a:ext cx="8715436" cy="5376090"/>
          </a:xfrm>
        </p:spPr>
        <p:txBody>
          <a:bodyPr>
            <a:normAutofit/>
          </a:bodyPr>
          <a:lstStyle/>
          <a:p>
            <a:pPr>
              <a:spcBef>
                <a:spcPts val="1800"/>
              </a:spcBef>
            </a:pPr>
            <a:r>
              <a:rPr lang="zh-CN" altLang="en-US" dirty="0"/>
              <a:t>最具影响力的局域网：占有有线局域网整个市场</a:t>
            </a:r>
            <a:endParaRPr lang="zh-CN" altLang="en-US" dirty="0"/>
          </a:p>
          <a:p>
            <a:pPr>
              <a:spcBef>
                <a:spcPts val="1800"/>
              </a:spcBef>
            </a:pPr>
            <a:r>
              <a:rPr lang="zh-CN" altLang="en-US" dirty="0"/>
              <a:t>发明人：</a:t>
            </a:r>
            <a:r>
              <a:rPr lang="en-US" altLang="zh-CN" dirty="0"/>
              <a:t>Bob Metcalfe</a:t>
            </a:r>
            <a:r>
              <a:rPr lang="zh-CN" altLang="en-US" dirty="0"/>
              <a:t>和</a:t>
            </a:r>
            <a:r>
              <a:rPr lang="en-US" altLang="zh-CN" dirty="0"/>
              <a:t>David Boggs</a:t>
            </a:r>
            <a:r>
              <a:rPr lang="zh-CN" altLang="en-US" dirty="0"/>
              <a:t>（</a:t>
            </a:r>
            <a:r>
              <a:rPr lang="en-US" altLang="zh-CN" dirty="0"/>
              <a:t>Xerox</a:t>
            </a:r>
            <a:r>
              <a:rPr lang="zh-CN" altLang="en-US" dirty="0"/>
              <a:t>公司</a:t>
            </a:r>
            <a:r>
              <a:rPr lang="en-US" altLang="zh-CN" dirty="0"/>
              <a:t>PARC</a:t>
            </a:r>
            <a:r>
              <a:rPr lang="zh-CN" altLang="en-US" dirty="0"/>
              <a:t>研究中心）</a:t>
            </a:r>
            <a:endParaRPr lang="en-US" altLang="zh-CN" dirty="0"/>
          </a:p>
          <a:p>
            <a:pPr>
              <a:spcBef>
                <a:spcPts val="1800"/>
              </a:spcBef>
            </a:pPr>
            <a:endParaRPr lang="zh-CN" altLang="en-US" dirty="0"/>
          </a:p>
        </p:txBody>
      </p:sp>
      <p:pic>
        <p:nvPicPr>
          <p:cNvPr id="1026" name="Picture 2"/>
          <p:cNvPicPr>
            <a:picLocks noChangeAspect="1" noChangeArrowheads="1"/>
          </p:cNvPicPr>
          <p:nvPr/>
        </p:nvPicPr>
        <p:blipFill>
          <a:blip r:embed="rId1" cstate="print"/>
          <a:srcRect/>
          <a:stretch>
            <a:fillRect/>
          </a:stretch>
        </p:blipFill>
        <p:spPr bwMode="auto">
          <a:xfrm>
            <a:off x="138361" y="3571876"/>
            <a:ext cx="8867277" cy="292895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以太网组网</a:t>
            </a:r>
            <a:r>
              <a:rPr lang="en-US" altLang="zh-CN" dirty="0"/>
              <a:t>--</a:t>
            </a:r>
            <a:r>
              <a:rPr lang="zh-CN" altLang="en-US" dirty="0"/>
              <a:t>主要设备和器件</a:t>
            </a:r>
            <a:endParaRPr lang="zh-CN" altLang="en-US" dirty="0"/>
          </a:p>
        </p:txBody>
      </p:sp>
      <p:sp>
        <p:nvSpPr>
          <p:cNvPr id="3" name="内容占位符 2"/>
          <p:cNvSpPr>
            <a:spLocks noGrp="1"/>
          </p:cNvSpPr>
          <p:nvPr>
            <p:ph idx="1"/>
          </p:nvPr>
        </p:nvSpPr>
        <p:spPr/>
        <p:txBody>
          <a:bodyPr/>
          <a:lstStyle/>
          <a:p>
            <a:r>
              <a:rPr lang="zh-CN" altLang="en-US" dirty="0"/>
              <a:t>以太网交换机、网络接口卡、传输介质</a:t>
            </a:r>
            <a:endParaRPr lang="zh-CN" altLang="en-US" dirty="0"/>
          </a:p>
        </p:txBody>
      </p:sp>
      <p:pic>
        <p:nvPicPr>
          <p:cNvPr id="9" name="图片 8"/>
          <p:cNvPicPr>
            <a:picLocks noChangeAspect="1"/>
          </p:cNvPicPr>
          <p:nvPr/>
        </p:nvPicPr>
        <p:blipFill>
          <a:blip r:embed="rId1"/>
          <a:stretch>
            <a:fillRect/>
          </a:stretch>
        </p:blipFill>
        <p:spPr>
          <a:xfrm>
            <a:off x="997220" y="2212054"/>
            <a:ext cx="2858766" cy="1428888"/>
          </a:xfrm>
          <a:prstGeom prst="rect">
            <a:avLst/>
          </a:prstGeom>
        </p:spPr>
      </p:pic>
      <p:pic>
        <p:nvPicPr>
          <p:cNvPr id="134149" name="Picture 5" descr="1226021711369_6132_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244" y="2183848"/>
            <a:ext cx="2538658" cy="156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03" y="4341710"/>
            <a:ext cx="2586011" cy="1673301"/>
          </a:xfrm>
          <a:prstGeom prst="rect">
            <a:avLst/>
          </a:prstGeom>
          <a:noFill/>
          <a:ln>
            <a:no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1244" y="4417769"/>
            <a:ext cx="2538657" cy="15211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以太网交换机</a:t>
            </a:r>
            <a:endParaRPr lang="zh-CN" altLang="en-US" dirty="0"/>
          </a:p>
        </p:txBody>
      </p:sp>
      <p:sp>
        <p:nvSpPr>
          <p:cNvPr id="3" name="内容占位符 2"/>
          <p:cNvSpPr>
            <a:spLocks noGrp="1"/>
          </p:cNvSpPr>
          <p:nvPr>
            <p:ph idx="1"/>
          </p:nvPr>
        </p:nvSpPr>
        <p:spPr>
          <a:xfrm>
            <a:off x="158530" y="980728"/>
            <a:ext cx="8826940" cy="5725153"/>
          </a:xfrm>
        </p:spPr>
        <p:txBody>
          <a:bodyPr/>
          <a:lstStyle/>
          <a:p>
            <a:pPr>
              <a:spcBef>
                <a:spcPts val="1200"/>
              </a:spcBef>
            </a:pPr>
            <a:r>
              <a:rPr lang="zh-CN" altLang="en-US" dirty="0"/>
              <a:t>作用</a:t>
            </a:r>
            <a:endParaRPr lang="en-US" altLang="zh-CN" dirty="0"/>
          </a:p>
          <a:p>
            <a:pPr lvl="1">
              <a:spcBef>
                <a:spcPts val="1200"/>
              </a:spcBef>
            </a:pPr>
            <a:r>
              <a:rPr lang="zh-CN" altLang="en-US" dirty="0"/>
              <a:t>具有多个网络接口，可作为以太网的集中连接点</a:t>
            </a:r>
            <a:endParaRPr lang="en-US" altLang="zh-CN" dirty="0"/>
          </a:p>
          <a:p>
            <a:pPr lvl="1">
              <a:spcBef>
                <a:spcPts val="1200"/>
              </a:spcBef>
            </a:pPr>
            <a:r>
              <a:rPr lang="zh-CN" altLang="en-US" dirty="0"/>
              <a:t>可从一个接口接收数据，经分析后交换到另一个接口</a:t>
            </a:r>
            <a:endParaRPr lang="zh-CN" altLang="en-US" dirty="0"/>
          </a:p>
          <a:p>
            <a:pPr>
              <a:spcBef>
                <a:spcPts val="1200"/>
              </a:spcBef>
            </a:pPr>
            <a:r>
              <a:rPr lang="zh-CN" altLang="en-US" dirty="0"/>
              <a:t>接口</a:t>
            </a:r>
            <a:endParaRPr lang="en-US" altLang="zh-CN" dirty="0"/>
          </a:p>
          <a:p>
            <a:pPr lvl="1">
              <a:spcBef>
                <a:spcPts val="1200"/>
              </a:spcBef>
            </a:pPr>
            <a:r>
              <a:rPr lang="en-US" altLang="zh-CN" dirty="0"/>
              <a:t>RJ-45</a:t>
            </a:r>
            <a:r>
              <a:rPr lang="zh-CN" altLang="en-US" dirty="0"/>
              <a:t>标准接口</a:t>
            </a:r>
            <a:endParaRPr lang="en-US" altLang="zh-CN" dirty="0"/>
          </a:p>
          <a:p>
            <a:pPr lvl="1">
              <a:spcBef>
                <a:spcPts val="1200"/>
              </a:spcBef>
            </a:pPr>
            <a:r>
              <a:rPr lang="zh-CN" altLang="en-US" dirty="0"/>
              <a:t>光接口</a:t>
            </a:r>
            <a:endParaRPr lang="zh-CN" altLang="en-US" dirty="0"/>
          </a:p>
          <a:p>
            <a:pPr>
              <a:spcBef>
                <a:spcPts val="1200"/>
              </a:spcBef>
            </a:pPr>
            <a:r>
              <a:rPr lang="zh-CN" altLang="en-US" dirty="0"/>
              <a:t>分类</a:t>
            </a:r>
            <a:endParaRPr lang="en-US" altLang="zh-CN" dirty="0"/>
          </a:p>
          <a:p>
            <a:pPr lvl="1">
              <a:spcBef>
                <a:spcPts val="1200"/>
              </a:spcBef>
            </a:pPr>
            <a:r>
              <a:rPr lang="en-US" altLang="zh-CN" dirty="0"/>
              <a:t>10Mbps</a:t>
            </a:r>
            <a:r>
              <a:rPr lang="zh-CN" altLang="en-US" dirty="0"/>
              <a:t>、</a:t>
            </a:r>
            <a:r>
              <a:rPr lang="en-US" altLang="zh-CN" dirty="0"/>
              <a:t>100Mbps</a:t>
            </a:r>
            <a:r>
              <a:rPr lang="zh-CN" altLang="en-US" dirty="0"/>
              <a:t>、</a:t>
            </a:r>
            <a:r>
              <a:rPr lang="en-US" altLang="zh-CN" dirty="0"/>
              <a:t>1Gbps</a:t>
            </a:r>
            <a:r>
              <a:rPr lang="zh-CN" altLang="en-US" dirty="0"/>
              <a:t>、</a:t>
            </a:r>
            <a:r>
              <a:rPr lang="en-US" altLang="zh-CN" dirty="0"/>
              <a:t>10Gbps</a:t>
            </a:r>
            <a:r>
              <a:rPr lang="zh-CN" altLang="en-US" dirty="0"/>
              <a:t>等不同类型</a:t>
            </a:r>
            <a:endParaRPr lang="en-US" altLang="zh-CN" dirty="0"/>
          </a:p>
          <a:p>
            <a:pPr lvl="1">
              <a:spcBef>
                <a:spcPts val="1200"/>
              </a:spcBef>
            </a:pPr>
            <a:r>
              <a:rPr lang="zh-CN" altLang="en-US" dirty="0"/>
              <a:t>自适应性：可以和连接设备自动协商使用的速率</a:t>
            </a:r>
            <a:endParaRPr lang="zh-CN" altLang="en-US" dirty="0"/>
          </a:p>
          <a:p>
            <a:pPr>
              <a:spcBef>
                <a:spcPts val="1200"/>
              </a:spcBef>
            </a:pPr>
            <a:endParaRPr lang="zh-CN" altLang="en-US" dirty="0"/>
          </a:p>
        </p:txBody>
      </p:sp>
      <p:pic>
        <p:nvPicPr>
          <p:cNvPr id="4" name="图片 3"/>
          <p:cNvPicPr>
            <a:picLocks noChangeAspect="1"/>
          </p:cNvPicPr>
          <p:nvPr/>
        </p:nvPicPr>
        <p:blipFill>
          <a:blip r:embed="rId1"/>
          <a:stretch>
            <a:fillRect/>
          </a:stretch>
        </p:blipFill>
        <p:spPr>
          <a:xfrm>
            <a:off x="4499992" y="3140968"/>
            <a:ext cx="3443617" cy="1721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0373"/>
            <a:ext cx="8826940" cy="766930"/>
          </a:xfrm>
        </p:spPr>
        <p:txBody>
          <a:bodyPr/>
          <a:lstStyle/>
          <a:p>
            <a:r>
              <a:rPr lang="zh-CN" altLang="en-US" dirty="0"/>
              <a:t>网络接口卡 </a:t>
            </a:r>
            <a:r>
              <a:rPr lang="en-US" altLang="zh-CN" dirty="0"/>
              <a:t>– </a:t>
            </a:r>
            <a:r>
              <a:rPr lang="zh-CN" altLang="en-US" dirty="0"/>
              <a:t>网卡、接口卡</a:t>
            </a:r>
            <a:endParaRPr lang="zh-CN" altLang="en-US" dirty="0"/>
          </a:p>
        </p:txBody>
      </p:sp>
      <p:sp>
        <p:nvSpPr>
          <p:cNvPr id="3" name="内容占位符 2"/>
          <p:cNvSpPr>
            <a:spLocks noGrp="1"/>
          </p:cNvSpPr>
          <p:nvPr>
            <p:ph idx="1"/>
          </p:nvPr>
        </p:nvSpPr>
        <p:spPr>
          <a:xfrm>
            <a:off x="158530" y="980729"/>
            <a:ext cx="8826940" cy="5642756"/>
          </a:xfrm>
        </p:spPr>
        <p:txBody>
          <a:bodyPr/>
          <a:lstStyle/>
          <a:p>
            <a:pPr>
              <a:spcBef>
                <a:spcPts val="600"/>
              </a:spcBef>
            </a:pPr>
            <a:r>
              <a:rPr lang="zh-CN" altLang="en-US" dirty="0"/>
              <a:t>网卡的功能和作用</a:t>
            </a:r>
            <a:endParaRPr lang="en-US" altLang="zh-CN" dirty="0"/>
          </a:p>
          <a:p>
            <a:pPr lvl="1">
              <a:spcBef>
                <a:spcPts val="600"/>
              </a:spcBef>
            </a:pPr>
            <a:r>
              <a:rPr lang="zh-CN" altLang="en-US" dirty="0"/>
              <a:t>负责将主机与通信介质相连</a:t>
            </a:r>
            <a:endParaRPr lang="en-US" altLang="zh-CN" dirty="0"/>
          </a:p>
          <a:p>
            <a:pPr lvl="1">
              <a:spcBef>
                <a:spcPts val="600"/>
              </a:spcBef>
            </a:pPr>
            <a:r>
              <a:rPr lang="zh-CN" altLang="en-US" dirty="0"/>
              <a:t>物理层功能：实现主机与传输介质之间的物理连接和电信号匹配，接收和执行主机送来的各种控制命令</a:t>
            </a:r>
            <a:endParaRPr lang="en-US" altLang="zh-CN" dirty="0"/>
          </a:p>
          <a:p>
            <a:pPr lvl="1">
              <a:spcBef>
                <a:spcPts val="600"/>
              </a:spcBef>
            </a:pPr>
            <a:r>
              <a:rPr lang="zh-CN" altLang="en-US" dirty="0"/>
              <a:t>链路层功能：实现介质访问控制方法，发收数据帧，实现差错校验等</a:t>
            </a:r>
            <a:endParaRPr lang="zh-CN" altLang="en-US" dirty="0"/>
          </a:p>
          <a:p>
            <a:pPr>
              <a:spcBef>
                <a:spcPts val="1200"/>
              </a:spcBef>
            </a:pPr>
            <a:r>
              <a:rPr lang="zh-CN" altLang="en-US" dirty="0"/>
              <a:t>接口：一般为</a:t>
            </a:r>
            <a:r>
              <a:rPr lang="en-US" altLang="zh-CN" dirty="0"/>
              <a:t>RJ-45</a:t>
            </a:r>
            <a:r>
              <a:rPr lang="zh-CN" altLang="en-US" dirty="0"/>
              <a:t>接口，有些也配备光接口</a:t>
            </a:r>
            <a:endParaRPr lang="zh-CN" altLang="en-US" dirty="0"/>
          </a:p>
          <a:p>
            <a:pPr>
              <a:spcBef>
                <a:spcPts val="1200"/>
              </a:spcBef>
            </a:pPr>
            <a:r>
              <a:rPr lang="zh-CN" altLang="en-US" dirty="0"/>
              <a:t>类型</a:t>
            </a:r>
            <a:endParaRPr lang="en-US" altLang="zh-CN" dirty="0"/>
          </a:p>
          <a:p>
            <a:pPr lvl="1">
              <a:spcBef>
                <a:spcPts val="600"/>
              </a:spcBef>
            </a:pPr>
            <a:r>
              <a:rPr lang="en-US" altLang="zh-CN" dirty="0"/>
              <a:t>10Mbps</a:t>
            </a:r>
            <a:r>
              <a:rPr lang="zh-CN" altLang="en-US" dirty="0"/>
              <a:t>、</a:t>
            </a:r>
            <a:r>
              <a:rPr lang="en-US" altLang="zh-CN" dirty="0"/>
              <a:t>100Mbps</a:t>
            </a:r>
            <a:r>
              <a:rPr lang="zh-CN" altLang="en-US" dirty="0"/>
              <a:t>、</a:t>
            </a:r>
            <a:r>
              <a:rPr lang="en-US" altLang="zh-CN" dirty="0"/>
              <a:t>1Gbps</a:t>
            </a:r>
            <a:r>
              <a:rPr lang="zh-CN" altLang="en-US" dirty="0"/>
              <a:t>、</a:t>
            </a:r>
            <a:r>
              <a:rPr lang="en-US" altLang="zh-CN" dirty="0"/>
              <a:t>10Gbps</a:t>
            </a:r>
            <a:r>
              <a:rPr lang="zh-CN" altLang="en-US" dirty="0"/>
              <a:t>和自适应</a:t>
            </a:r>
            <a:endParaRPr lang="en-US" altLang="zh-CN" dirty="0"/>
          </a:p>
          <a:p>
            <a:pPr lvl="1">
              <a:spcBef>
                <a:spcPts val="600"/>
              </a:spcBef>
            </a:pPr>
            <a:r>
              <a:rPr lang="zh-CN" altLang="en-US" dirty="0"/>
              <a:t>半双工、全双工和自适应</a:t>
            </a:r>
            <a:endParaRPr lang="en-US" altLang="zh-CN" dirty="0"/>
          </a:p>
          <a:p>
            <a:pPr>
              <a:spcBef>
                <a:spcPts val="1200"/>
              </a:spcBef>
            </a:pPr>
            <a:endParaRPr lang="zh-CN" altLang="en-US" dirty="0"/>
          </a:p>
        </p:txBody>
      </p:sp>
      <p:pic>
        <p:nvPicPr>
          <p:cNvPr id="4" name="Picture 5" descr="1226021711369_6132_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30547" y="127524"/>
            <a:ext cx="2952884" cy="182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传输介质 </a:t>
            </a:r>
            <a:r>
              <a:rPr lang="en-US" altLang="zh-CN" dirty="0"/>
              <a:t>-- UTP</a:t>
            </a:r>
            <a:endParaRPr lang="zh-CN" altLang="en-US" dirty="0"/>
          </a:p>
        </p:txBody>
      </p:sp>
      <p:sp>
        <p:nvSpPr>
          <p:cNvPr id="3" name="内容占位符 2"/>
          <p:cNvSpPr>
            <a:spLocks noGrp="1"/>
          </p:cNvSpPr>
          <p:nvPr>
            <p:ph idx="1"/>
          </p:nvPr>
        </p:nvSpPr>
        <p:spPr>
          <a:xfrm>
            <a:off x="160570" y="995107"/>
            <a:ext cx="8822861" cy="5628377"/>
          </a:xfrm>
        </p:spPr>
        <p:txBody>
          <a:bodyPr/>
          <a:lstStyle/>
          <a:p>
            <a:r>
              <a:rPr lang="zh-CN" altLang="en-US" dirty="0"/>
              <a:t>非屏蔽双绞线</a:t>
            </a:r>
            <a:r>
              <a:rPr lang="en-US" altLang="zh-CN" dirty="0"/>
              <a:t>UTP</a:t>
            </a:r>
            <a:endParaRPr lang="en-US" altLang="zh-CN" dirty="0"/>
          </a:p>
          <a:p>
            <a:pPr lvl="1"/>
            <a:r>
              <a:rPr lang="zh-CN" altLang="en-US" dirty="0"/>
              <a:t>通常由</a:t>
            </a:r>
            <a:r>
              <a:rPr lang="en-US" altLang="zh-CN" dirty="0"/>
              <a:t>8</a:t>
            </a:r>
            <a:r>
              <a:rPr lang="zh-CN" altLang="en-US" dirty="0"/>
              <a:t>根绝缘体分开的铜缆组成，每两根相互绞合形成一对，外部由保护套保护</a:t>
            </a:r>
            <a:endParaRPr lang="en-US" altLang="zh-CN" dirty="0"/>
          </a:p>
          <a:p>
            <a:pPr lvl="1"/>
            <a:r>
              <a:rPr lang="zh-CN" altLang="en-US" dirty="0"/>
              <a:t>分类：</a:t>
            </a:r>
            <a:r>
              <a:rPr lang="en-US" altLang="zh-CN" dirty="0"/>
              <a:t>3</a:t>
            </a:r>
            <a:r>
              <a:rPr lang="zh-CN" altLang="en-US" dirty="0"/>
              <a:t>类线、</a:t>
            </a:r>
            <a:r>
              <a:rPr lang="en-US" altLang="zh-CN" dirty="0"/>
              <a:t>4</a:t>
            </a:r>
            <a:r>
              <a:rPr lang="zh-CN" altLang="en-US" dirty="0"/>
              <a:t>类线、</a:t>
            </a:r>
            <a:r>
              <a:rPr lang="en-US" altLang="zh-CN" dirty="0"/>
              <a:t>5</a:t>
            </a:r>
            <a:r>
              <a:rPr lang="zh-CN" altLang="en-US" dirty="0"/>
              <a:t>类线、</a:t>
            </a:r>
            <a:r>
              <a:rPr lang="en-US" altLang="zh-CN" dirty="0"/>
              <a:t>6</a:t>
            </a:r>
            <a:r>
              <a:rPr lang="zh-CN" altLang="en-US" dirty="0"/>
              <a:t>类线等</a:t>
            </a:r>
            <a:endParaRPr lang="en-US" altLang="zh-CN" dirty="0"/>
          </a:p>
          <a:p>
            <a:pPr lvl="1"/>
            <a:r>
              <a:rPr lang="zh-CN" altLang="en-US" dirty="0"/>
              <a:t>优点：尺寸小、重量轻、易弯曲、价格低、易安装和维护</a:t>
            </a:r>
            <a:endParaRPr lang="en-US" altLang="zh-CN" dirty="0"/>
          </a:p>
          <a:p>
            <a:pPr lvl="1"/>
            <a:r>
              <a:rPr lang="zh-CN" altLang="en-US" dirty="0"/>
              <a:t>缺点：抗干扰能力比光缆差，传输距离比较短</a:t>
            </a:r>
            <a:endParaRPr lang="en-US" altLang="zh-CN" dirty="0"/>
          </a:p>
          <a:p>
            <a:pPr lvl="1"/>
            <a:r>
              <a:rPr lang="en-US" altLang="zh-CN" dirty="0"/>
              <a:t>RJ-45</a:t>
            </a:r>
            <a:r>
              <a:rPr lang="zh-CN" altLang="en-US" dirty="0"/>
              <a:t>连接器（水晶头）：连接牢固、可靠</a:t>
            </a:r>
            <a:endParaRPr lang="en-US" altLang="zh-CN" dirty="0"/>
          </a:p>
        </p:txBody>
      </p:sp>
      <p:pic>
        <p:nvPicPr>
          <p:cNvPr id="4" name="图片 3"/>
          <p:cNvPicPr>
            <a:picLocks noChangeAspect="1"/>
          </p:cNvPicPr>
          <p:nvPr/>
        </p:nvPicPr>
        <p:blipFill>
          <a:blip r:embed="rId1"/>
          <a:stretch>
            <a:fillRect/>
          </a:stretch>
        </p:blipFill>
        <p:spPr>
          <a:xfrm>
            <a:off x="921161" y="4722005"/>
            <a:ext cx="3348132" cy="182542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4414" y="4775520"/>
            <a:ext cx="2426207" cy="1718390"/>
          </a:xfrm>
          <a:prstGeom prst="rect">
            <a:avLst/>
          </a:prstGeom>
          <a:noFill/>
          <a:ln>
            <a:noFill/>
          </a:ln>
        </p:spPr>
      </p:pic>
      <p:sp>
        <p:nvSpPr>
          <p:cNvPr id="6" name="内容占位符 2"/>
          <p:cNvSpPr txBox="1"/>
          <p:nvPr/>
        </p:nvSpPr>
        <p:spPr bwMode="auto">
          <a:xfrm>
            <a:off x="236629" y="1983876"/>
            <a:ext cx="8366506" cy="1901479"/>
          </a:xfrm>
          <a:prstGeom prst="rect">
            <a:avLst/>
          </a:prstGeom>
          <a:noFill/>
          <a:ln w="9525">
            <a:noFill/>
            <a:miter lim="800000"/>
          </a:ln>
        </p:spPr>
        <p:txBody>
          <a:bodyPr vert="horz" wrap="square" lIns="91388" tIns="45696" rIns="91388" bIns="45696" numCol="1" anchor="t" anchorCtr="0" compatLnSpc="1"/>
          <a:lstStyle>
            <a:lvl1pPr marL="342900" indent="-342900" algn="l" defTabSz="916305" rtl="0" eaLnBrk="0" fontAlgn="base" hangingPunct="0">
              <a:lnSpc>
                <a:spcPct val="130000"/>
              </a:lnSpc>
              <a:spcBef>
                <a:spcPts val="1200"/>
              </a:spcBef>
              <a:spcAft>
                <a:spcPct val="0"/>
              </a:spcAft>
              <a:buClr>
                <a:srgbClr val="C00000"/>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4855" indent="-287655" algn="l" defTabSz="916305" rtl="0" eaLnBrk="0" fontAlgn="base" hangingPunct="0">
              <a:lnSpc>
                <a:spcPct val="130000"/>
              </a:lnSpc>
              <a:spcBef>
                <a:spcPts val="300"/>
              </a:spcBef>
              <a:spcAft>
                <a:spcPct val="0"/>
              </a:spcAft>
              <a:buClr>
                <a:srgbClr val="C00000"/>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4905" indent="-228600" algn="l" defTabSz="916305" rtl="0" eaLnBrk="0" fontAlgn="base" hangingPunct="0">
              <a:lnSpc>
                <a:spcPct val="130000"/>
              </a:lnSpc>
              <a:spcBef>
                <a:spcPts val="300"/>
              </a:spcBef>
              <a:spcAft>
                <a:spcPct val="0"/>
              </a:spcAft>
              <a:buClr>
                <a:srgbClr val="C00000"/>
              </a:buClr>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3375" indent="-230505" algn="l" defTabSz="916305" rtl="0" eaLnBrk="0" fontAlgn="base" hangingPunct="0">
              <a:lnSpc>
                <a:spcPct val="130000"/>
              </a:lnSpc>
              <a:spcBef>
                <a:spcPts val="300"/>
              </a:spcBef>
              <a:spcAft>
                <a:spcPct val="0"/>
              </a:spcAft>
              <a:buClr>
                <a:srgbClr val="C00000"/>
              </a:buClr>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60575" indent="-228600" algn="l" defTabSz="916305" rtl="0" eaLnBrk="0" fontAlgn="base" hangingPunct="0">
              <a:lnSpc>
                <a:spcPct val="130000"/>
              </a:lnSpc>
              <a:spcBef>
                <a:spcPts val="300"/>
              </a:spcBef>
              <a:spcAft>
                <a:spcPct val="0"/>
              </a:spcAft>
              <a:buClr>
                <a:srgbClr val="C00000"/>
              </a:buClr>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7775" indent="-228600" algn="l" defTabSz="916305"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4975" indent="-228600" algn="l" defTabSz="916305"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32175" indent="-228600" algn="l" defTabSz="916305"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9375" indent="-228600" algn="l" defTabSz="916305"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ctr">
              <a:buNone/>
            </a:pPr>
            <a:r>
              <a:rPr lang="en-US" altLang="zh-CN" sz="3995" b="1" kern="0" dirty="0">
                <a:solidFill>
                  <a:schemeClr val="accent6">
                    <a:lumMod val="75000"/>
                  </a:schemeClr>
                </a:solidFill>
                <a:ea typeface="黑体" panose="02010609060101010101" pitchFamily="49" charset="-122"/>
              </a:rPr>
              <a:t>UTP</a:t>
            </a:r>
            <a:r>
              <a:rPr lang="zh-CN" altLang="en-US" sz="3995" b="1" kern="0" dirty="0">
                <a:solidFill>
                  <a:schemeClr val="accent6">
                    <a:lumMod val="75000"/>
                  </a:schemeClr>
                </a:solidFill>
                <a:ea typeface="黑体" panose="02010609060101010101" pitchFamily="49" charset="-122"/>
              </a:rPr>
              <a:t>电缆</a:t>
            </a:r>
            <a:endParaRPr lang="en-US" altLang="zh-CN" sz="3995" b="1" kern="0" dirty="0">
              <a:solidFill>
                <a:schemeClr val="accent6">
                  <a:lumMod val="75000"/>
                </a:schemeClr>
              </a:solidFill>
              <a:ea typeface="黑体" panose="02010609060101010101" pitchFamily="49" charset="-122"/>
            </a:endParaRPr>
          </a:p>
          <a:p>
            <a:pPr marL="0" indent="0" algn="ctr">
              <a:buNone/>
            </a:pPr>
            <a:r>
              <a:rPr lang="zh-CN" altLang="en-US" sz="3995" b="1" kern="0" dirty="0">
                <a:solidFill>
                  <a:schemeClr val="accent6">
                    <a:lumMod val="75000"/>
                  </a:schemeClr>
                </a:solidFill>
                <a:ea typeface="黑体" panose="02010609060101010101" pitchFamily="49" charset="-122"/>
              </a:rPr>
              <a:t>非常适合于楼宇内部的结构化布线</a:t>
            </a:r>
            <a:endParaRPr lang="zh-CN" altLang="en-US" sz="3995" b="1" kern="0" dirty="0">
              <a:solidFill>
                <a:schemeClr val="accent6">
                  <a:lumMod val="75000"/>
                </a:schemeClr>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 calcmode="lin" valueType="num">
                                      <p:cBhvr>
                                        <p:cTn id="26"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6">
                                            <p:txEl>
                                              <p:pRg st="0" end="0"/>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p:cTn id="3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传输介质 </a:t>
            </a:r>
            <a:r>
              <a:rPr lang="en-US" altLang="zh-CN"/>
              <a:t>--</a:t>
            </a:r>
            <a:r>
              <a:rPr lang="zh-CN" altLang="en-US"/>
              <a:t>光缆</a:t>
            </a:r>
            <a:endParaRPr lang="zh-CN" altLang="en-US" dirty="0"/>
          </a:p>
        </p:txBody>
      </p:sp>
      <p:sp>
        <p:nvSpPr>
          <p:cNvPr id="3" name="内容占位符 2"/>
          <p:cNvSpPr>
            <a:spLocks noGrp="1"/>
          </p:cNvSpPr>
          <p:nvPr>
            <p:ph idx="1"/>
          </p:nvPr>
        </p:nvSpPr>
        <p:spPr>
          <a:xfrm>
            <a:off x="160570" y="995107"/>
            <a:ext cx="8822861" cy="5628377"/>
          </a:xfrm>
        </p:spPr>
        <p:txBody>
          <a:bodyPr/>
          <a:lstStyle/>
          <a:p>
            <a:pPr>
              <a:spcBef>
                <a:spcPts val="600"/>
              </a:spcBef>
            </a:pPr>
            <a:r>
              <a:rPr lang="zh-CN" altLang="en-US" sz="2400" dirty="0"/>
              <a:t>光缆：内有一条或多条光纤，外有保护套，中间添加填充物和抗拉线</a:t>
            </a:r>
            <a:endParaRPr lang="en-US" altLang="zh-CN" sz="2400" dirty="0"/>
          </a:p>
          <a:p>
            <a:pPr>
              <a:spcBef>
                <a:spcPts val="600"/>
              </a:spcBef>
            </a:pPr>
            <a:r>
              <a:rPr lang="zh-CN" altLang="en-US" sz="2400" dirty="0"/>
              <a:t>结构：纤芯、包层和涂覆层</a:t>
            </a:r>
            <a:endParaRPr lang="en-US" altLang="zh-CN" sz="2400" dirty="0"/>
          </a:p>
          <a:p>
            <a:pPr lvl="1">
              <a:spcBef>
                <a:spcPts val="600"/>
              </a:spcBef>
            </a:pPr>
            <a:r>
              <a:rPr lang="zh-CN" altLang="en-US" sz="2000" dirty="0"/>
              <a:t>纤芯：折射率较高</a:t>
            </a:r>
            <a:endParaRPr lang="en-US" altLang="zh-CN" sz="2000" dirty="0"/>
          </a:p>
          <a:p>
            <a:pPr lvl="1">
              <a:spcBef>
                <a:spcPts val="600"/>
              </a:spcBef>
            </a:pPr>
            <a:r>
              <a:rPr lang="zh-CN" altLang="en-US" sz="2000" dirty="0"/>
              <a:t>包层：折射率较低</a:t>
            </a:r>
            <a:endParaRPr lang="en-US" altLang="zh-CN" sz="2000" dirty="0"/>
          </a:p>
          <a:p>
            <a:pPr lvl="1">
              <a:spcBef>
                <a:spcPts val="600"/>
              </a:spcBef>
            </a:pPr>
            <a:r>
              <a:rPr lang="zh-CN" altLang="en-US" sz="2000" dirty="0"/>
              <a:t>涂覆层：加强光纤的强度和弯曲性。可染成不同颜色</a:t>
            </a:r>
            <a:endParaRPr lang="en-US" altLang="zh-CN" sz="2000" dirty="0"/>
          </a:p>
          <a:p>
            <a:pPr>
              <a:spcBef>
                <a:spcPts val="600"/>
              </a:spcBef>
            </a:pPr>
            <a:endParaRPr lang="en-US" altLang="zh-CN" sz="2400" dirty="0"/>
          </a:p>
          <a:p>
            <a:pPr>
              <a:spcBef>
                <a:spcPts val="600"/>
              </a:spcBef>
            </a:pPr>
            <a:endParaRPr lang="en-US" altLang="zh-CN" sz="2400" dirty="0"/>
          </a:p>
          <a:p>
            <a:pPr>
              <a:spcBef>
                <a:spcPts val="1800"/>
              </a:spcBef>
            </a:pPr>
            <a:r>
              <a:rPr lang="zh-CN" altLang="en-US" sz="2400" dirty="0"/>
              <a:t>特点：</a:t>
            </a:r>
            <a:endParaRPr lang="en-US" altLang="zh-CN" sz="2400" dirty="0"/>
          </a:p>
          <a:p>
            <a:pPr lvl="1">
              <a:spcBef>
                <a:spcPts val="600"/>
              </a:spcBef>
            </a:pPr>
            <a:r>
              <a:rPr lang="zh-CN" altLang="en-US" sz="2000" dirty="0"/>
              <a:t>优点：传输速度高，抗干扰性好，传输损耗低</a:t>
            </a:r>
            <a:endParaRPr lang="en-US" altLang="zh-CN" sz="2000" dirty="0"/>
          </a:p>
          <a:p>
            <a:pPr lvl="1">
              <a:spcBef>
                <a:spcPts val="600"/>
              </a:spcBef>
            </a:pPr>
            <a:r>
              <a:rPr lang="zh-CN" altLang="en-US" sz="2000" dirty="0"/>
              <a:t>缺点：制作、安装和维护复杂，光电转换等设备造价高</a:t>
            </a:r>
            <a:endParaRPr lang="en-US" altLang="zh-CN" sz="2000" dirty="0"/>
          </a:p>
        </p:txBody>
      </p:sp>
      <p:pic>
        <p:nvPicPr>
          <p:cNvPr id="9" name="图片 8" descr="DPP_000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7837" y="4078766"/>
            <a:ext cx="3377564" cy="733971"/>
          </a:xfrm>
          <a:prstGeom prst="rect">
            <a:avLst/>
          </a:prstGeom>
          <a:noFill/>
          <a:ln>
            <a:noFill/>
          </a:ln>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861048"/>
            <a:ext cx="3212704" cy="11694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非屏蔽双绞线</a:t>
            </a:r>
            <a:endParaRPr lang="zh-CN" altLang="en-US" dirty="0"/>
          </a:p>
        </p:txBody>
      </p:sp>
      <p:sp>
        <p:nvSpPr>
          <p:cNvPr id="26627" name="Rectangle 3"/>
          <p:cNvSpPr>
            <a:spLocks noGrp="1" noChangeArrowheads="1"/>
          </p:cNvSpPr>
          <p:nvPr>
            <p:ph type="body" idx="1"/>
          </p:nvPr>
        </p:nvSpPr>
        <p:spPr/>
        <p:txBody>
          <a:bodyPr/>
          <a:lstStyle/>
          <a:p>
            <a:r>
              <a:rPr lang="zh-CN" altLang="en-US" dirty="0"/>
              <a:t>非屏蔽双绞线通常由</a:t>
            </a:r>
            <a:r>
              <a:rPr lang="en-US" altLang="zh-CN" dirty="0"/>
              <a:t>4</a:t>
            </a:r>
            <a:r>
              <a:rPr lang="zh-CN" altLang="en-US" dirty="0"/>
              <a:t>对导线组成</a:t>
            </a:r>
            <a:endParaRPr lang="zh-CN" altLang="en-US" dirty="0"/>
          </a:p>
          <a:p>
            <a:r>
              <a:rPr lang="zh-CN" altLang="en-US" dirty="0"/>
              <a:t>常用的颜色与线号的对应关系</a:t>
            </a:r>
            <a:endParaRPr lang="zh-CN" altLang="en-US" dirty="0"/>
          </a:p>
          <a:p>
            <a:pPr lvl="1"/>
            <a:r>
              <a:rPr lang="zh-CN" altLang="en-US" dirty="0"/>
              <a:t>橙（</a:t>
            </a:r>
            <a:r>
              <a:rPr lang="en-US" altLang="zh-CN" dirty="0"/>
              <a:t>2</a:t>
            </a:r>
            <a:r>
              <a:rPr lang="zh-CN" altLang="en-US" dirty="0"/>
              <a:t>）和橙白（</a:t>
            </a:r>
            <a:r>
              <a:rPr lang="en-US" altLang="zh-CN" dirty="0"/>
              <a:t>1</a:t>
            </a:r>
            <a:r>
              <a:rPr lang="zh-CN" altLang="en-US" dirty="0"/>
              <a:t>）</a:t>
            </a:r>
            <a:endParaRPr lang="zh-CN" altLang="en-US" dirty="0"/>
          </a:p>
          <a:p>
            <a:pPr lvl="1"/>
            <a:r>
              <a:rPr lang="zh-CN" altLang="en-US" dirty="0"/>
              <a:t>绿（</a:t>
            </a:r>
            <a:r>
              <a:rPr lang="en-US" altLang="zh-CN" dirty="0"/>
              <a:t>6</a:t>
            </a:r>
            <a:r>
              <a:rPr lang="zh-CN" altLang="en-US" dirty="0"/>
              <a:t>）和绿白（</a:t>
            </a:r>
            <a:r>
              <a:rPr lang="en-US" altLang="zh-CN" dirty="0"/>
              <a:t>3</a:t>
            </a:r>
            <a:r>
              <a:rPr lang="zh-CN" altLang="en-US" dirty="0"/>
              <a:t>）</a:t>
            </a:r>
            <a:endParaRPr lang="zh-CN" altLang="en-US" dirty="0"/>
          </a:p>
          <a:p>
            <a:pPr lvl="1"/>
            <a:r>
              <a:rPr lang="zh-CN" altLang="en-US" dirty="0"/>
              <a:t>蓝（</a:t>
            </a:r>
            <a:r>
              <a:rPr lang="en-US" altLang="zh-CN" dirty="0"/>
              <a:t>4</a:t>
            </a:r>
            <a:r>
              <a:rPr lang="zh-CN" altLang="en-US" dirty="0"/>
              <a:t>）和蓝白（</a:t>
            </a:r>
            <a:r>
              <a:rPr lang="en-US" altLang="zh-CN" dirty="0"/>
              <a:t>5</a:t>
            </a:r>
            <a:r>
              <a:rPr lang="zh-CN" altLang="en-US" dirty="0"/>
              <a:t>）</a:t>
            </a:r>
            <a:endParaRPr lang="zh-CN" altLang="en-US" dirty="0"/>
          </a:p>
          <a:p>
            <a:pPr lvl="1"/>
            <a:r>
              <a:rPr lang="zh-CN" altLang="en-US" dirty="0"/>
              <a:t>棕（</a:t>
            </a:r>
            <a:r>
              <a:rPr lang="en-US" altLang="zh-CN" dirty="0"/>
              <a:t>8</a:t>
            </a:r>
            <a:r>
              <a:rPr lang="zh-CN" altLang="en-US" dirty="0"/>
              <a:t>）和棕白（</a:t>
            </a:r>
            <a:r>
              <a:rPr lang="en-US" altLang="zh-CN" dirty="0"/>
              <a:t>7</a:t>
            </a:r>
            <a:r>
              <a:rPr lang="zh-CN" altLang="en-US" dirty="0"/>
              <a:t>）</a:t>
            </a:r>
            <a:endParaRPr lang="zh-CN" altLang="en-US" dirty="0"/>
          </a:p>
        </p:txBody>
      </p:sp>
      <p:sp>
        <p:nvSpPr>
          <p:cNvPr id="4" name="Rectangle 2"/>
          <p:cNvSpPr>
            <a:spLocks noChangeArrowheads="1"/>
          </p:cNvSpPr>
          <p:nvPr/>
        </p:nvSpPr>
        <p:spPr bwMode="auto">
          <a:xfrm>
            <a:off x="4942498" y="4561529"/>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621302" y="4678487"/>
          <a:ext cx="7901396" cy="1749356"/>
        </p:xfrm>
        <a:graphic>
          <a:graphicData uri="http://schemas.openxmlformats.org/presentationml/2006/ole">
            <mc:AlternateContent xmlns:mc="http://schemas.openxmlformats.org/markup-compatibility/2006">
              <mc:Choice xmlns:v="urn:schemas-microsoft-com:vml" Requires="v">
                <p:oleObj spid="_x0000_s24578" name="Visio" r:id="rId1" imgW="14083030" imgH="3136265" progId="Visio.Drawing.15">
                  <p:embed/>
                </p:oleObj>
              </mc:Choice>
              <mc:Fallback>
                <p:oleObj name="Visio" r:id="rId1" imgW="14083030" imgH="3136265"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02" y="4678487"/>
                        <a:ext cx="7901396" cy="1749356"/>
                      </a:xfrm>
                      <a:prstGeom prst="rect">
                        <a:avLst/>
                      </a:prstGeom>
                      <a:noFill/>
                    </p:spPr>
                  </p:pic>
                </p:oleObj>
              </mc:Fallback>
            </mc:AlternateContent>
          </a:graphicData>
        </a:graphic>
      </p:graphicFrame>
      <p:pic>
        <p:nvPicPr>
          <p:cNvPr id="9" name="图片 8" descr="https://timgsa.baidu.com/timg?image&amp;quality=80&amp;size=b9999_10000&amp;sec=1522720952&amp;di=aea9218310bac5c8893da62d521c181d&amp;imgtype=jpg&amp;er=1&amp;src=http%3A%2F%2Fimages10.newegg.com%2FProductImageOriginal%2F12-119-794-0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6478" y="2364172"/>
            <a:ext cx="2642567" cy="19775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9075" y="84419"/>
            <a:ext cx="8826940" cy="766930"/>
          </a:xfrm>
        </p:spPr>
        <p:txBody>
          <a:bodyPr/>
          <a:lstStyle/>
          <a:p>
            <a:r>
              <a:rPr lang="en-US" altLang="zh-CN" dirty="0"/>
              <a:t>UTP</a:t>
            </a:r>
            <a:r>
              <a:rPr lang="zh-CN" altLang="en-US" dirty="0"/>
              <a:t>电缆接头制作标准</a:t>
            </a:r>
            <a:endParaRPr lang="zh-CN" altLang="en-US" dirty="0"/>
          </a:p>
        </p:txBody>
      </p:sp>
      <p:sp>
        <p:nvSpPr>
          <p:cNvPr id="26627" name="Rectangle 3"/>
          <p:cNvSpPr>
            <a:spLocks noGrp="1" noChangeArrowheads="1"/>
          </p:cNvSpPr>
          <p:nvPr>
            <p:ph type="body" idx="1"/>
          </p:nvPr>
        </p:nvSpPr>
        <p:spPr>
          <a:xfrm>
            <a:off x="84510" y="919048"/>
            <a:ext cx="8974980" cy="5704436"/>
          </a:xfrm>
        </p:spPr>
        <p:txBody>
          <a:bodyPr/>
          <a:lstStyle/>
          <a:p>
            <a:r>
              <a:rPr lang="en-US" altLang="zh-CN" dirty="0"/>
              <a:t>EIA/TIA-568A</a:t>
            </a:r>
            <a:endParaRPr lang="en-US" altLang="zh-CN" dirty="0"/>
          </a:p>
          <a:p>
            <a:endParaRPr lang="en-US" altLang="zh-CN" dirty="0"/>
          </a:p>
          <a:p>
            <a:endParaRPr lang="en-US" altLang="zh-CN" dirty="0"/>
          </a:p>
          <a:p>
            <a:pPr>
              <a:spcBef>
                <a:spcPts val="3600"/>
              </a:spcBef>
            </a:pPr>
            <a:r>
              <a:rPr lang="en-US" altLang="zh-CN" dirty="0"/>
              <a:t>EIA/TIA-568B</a:t>
            </a:r>
            <a:endParaRPr lang="en-US" altLang="zh-CN" dirty="0"/>
          </a:p>
          <a:p>
            <a:endParaRPr lang="en-US" altLang="zh-CN" dirty="0"/>
          </a:p>
          <a:p>
            <a:endParaRPr lang="en-US" altLang="zh-CN" dirty="0"/>
          </a:p>
          <a:p>
            <a:pPr>
              <a:spcBef>
                <a:spcPts val="4190"/>
              </a:spcBef>
            </a:pPr>
            <a:endParaRPr lang="en-US" altLang="zh-CN" sz="1995" dirty="0"/>
          </a:p>
          <a:p>
            <a:pPr>
              <a:spcBef>
                <a:spcPts val="1800"/>
              </a:spcBef>
            </a:pPr>
            <a:r>
              <a:rPr lang="zh-CN" altLang="en-US" sz="1995" dirty="0"/>
              <a:t>引脚号排序识别：将</a:t>
            </a:r>
            <a:r>
              <a:rPr lang="en-US" altLang="zh-CN" sz="1995" dirty="0"/>
              <a:t>RJ45</a:t>
            </a:r>
            <a:r>
              <a:rPr lang="zh-CN" altLang="en-US" sz="1995" dirty="0"/>
              <a:t>水晶头正面（平面）朝自己，有铜针一头朝右，连接线缆的一头朝左方，从上到下依次为第</a:t>
            </a:r>
            <a:r>
              <a:rPr lang="en-US" altLang="zh-CN" sz="1995" dirty="0"/>
              <a:t>1</a:t>
            </a:r>
            <a:r>
              <a:rPr lang="zh-CN" altLang="en-US" sz="1995" dirty="0"/>
              <a:t>引脚、第</a:t>
            </a:r>
            <a:r>
              <a:rPr lang="en-US" altLang="zh-CN" sz="1995" dirty="0"/>
              <a:t>2</a:t>
            </a:r>
            <a:r>
              <a:rPr lang="zh-CN" altLang="en-US" sz="1995" dirty="0"/>
              <a:t>引脚、</a:t>
            </a:r>
            <a:r>
              <a:rPr lang="en-US" altLang="zh-CN" sz="1995" dirty="0"/>
              <a:t>……</a:t>
            </a:r>
            <a:r>
              <a:rPr lang="zh-CN" altLang="en-US" sz="1995" dirty="0"/>
              <a:t>、第</a:t>
            </a:r>
            <a:r>
              <a:rPr lang="en-US" altLang="zh-CN" sz="1995" dirty="0"/>
              <a:t>8</a:t>
            </a:r>
            <a:r>
              <a:rPr lang="zh-CN" altLang="en-US" sz="1995" dirty="0"/>
              <a:t>引脚</a:t>
            </a:r>
            <a:endParaRPr lang="zh-CN" altLang="en-US" sz="1995" dirty="0"/>
          </a:p>
          <a:p>
            <a:pPr lvl="1"/>
            <a:endParaRPr lang="zh-CN" altLang="en-US" dirty="0"/>
          </a:p>
        </p:txBody>
      </p:sp>
      <p:sp>
        <p:nvSpPr>
          <p:cNvPr id="4" name="Rectangle 2"/>
          <p:cNvSpPr>
            <a:spLocks noChangeArrowheads="1"/>
          </p:cNvSpPr>
          <p:nvPr/>
        </p:nvSpPr>
        <p:spPr bwMode="auto">
          <a:xfrm>
            <a:off x="4942498" y="4561529"/>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sp>
        <p:nvSpPr>
          <p:cNvPr id="2"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pic>
        <p:nvPicPr>
          <p:cNvPr id="6" name="图片 5"/>
          <p:cNvPicPr>
            <a:picLocks noChangeAspect="1"/>
          </p:cNvPicPr>
          <p:nvPr/>
        </p:nvPicPr>
        <p:blipFill>
          <a:blip r:embed="rId1"/>
          <a:stretch>
            <a:fillRect/>
          </a:stretch>
        </p:blipFill>
        <p:spPr>
          <a:xfrm>
            <a:off x="2915816" y="1125335"/>
            <a:ext cx="4996528" cy="1972758"/>
          </a:xfrm>
          <a:prstGeom prst="rect">
            <a:avLst/>
          </a:prstGeom>
        </p:spPr>
      </p:pic>
      <p:pic>
        <p:nvPicPr>
          <p:cNvPr id="7" name="图片 6"/>
          <p:cNvPicPr>
            <a:picLocks noChangeAspect="1"/>
          </p:cNvPicPr>
          <p:nvPr/>
        </p:nvPicPr>
        <p:blipFill>
          <a:blip r:embed="rId2"/>
          <a:stretch>
            <a:fillRect/>
          </a:stretch>
        </p:blipFill>
        <p:spPr>
          <a:xfrm>
            <a:off x="2915816" y="3575153"/>
            <a:ext cx="4968202" cy="19727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13" y="44624"/>
            <a:ext cx="8826940" cy="766930"/>
          </a:xfrm>
        </p:spPr>
        <p:txBody>
          <a:bodyPr/>
          <a:lstStyle/>
          <a:p>
            <a:r>
              <a:rPr lang="zh-CN" altLang="en-US" dirty="0"/>
              <a:t>设备的网络接口线序标准</a:t>
            </a:r>
            <a:endParaRPr lang="zh-CN" altLang="en-US" dirty="0"/>
          </a:p>
        </p:txBody>
      </p:sp>
      <p:sp>
        <p:nvSpPr>
          <p:cNvPr id="3" name="内容占位符 2"/>
          <p:cNvSpPr>
            <a:spLocks noGrp="1"/>
          </p:cNvSpPr>
          <p:nvPr>
            <p:ph idx="1"/>
          </p:nvPr>
        </p:nvSpPr>
        <p:spPr>
          <a:xfrm>
            <a:off x="146892" y="1124744"/>
            <a:ext cx="8961612" cy="5498740"/>
          </a:xfrm>
        </p:spPr>
        <p:txBody>
          <a:bodyPr/>
          <a:lstStyle/>
          <a:p>
            <a:r>
              <a:rPr lang="en-US" altLang="zh-CN" sz="2400" dirty="0"/>
              <a:t>10M</a:t>
            </a:r>
            <a:r>
              <a:rPr lang="zh-CN" altLang="en-US" sz="2400" dirty="0"/>
              <a:t>和</a:t>
            </a:r>
            <a:r>
              <a:rPr lang="en-US" altLang="zh-CN" sz="2400" dirty="0"/>
              <a:t>100M</a:t>
            </a:r>
            <a:r>
              <a:rPr lang="zh-CN" altLang="en-US" sz="2400" dirty="0"/>
              <a:t>以太网：使用两对线。一对发送，一对接收</a:t>
            </a:r>
            <a:endParaRPr lang="en-US" altLang="zh-CN" sz="2400" dirty="0"/>
          </a:p>
          <a:p>
            <a:r>
              <a:rPr lang="en-US" altLang="zh-CN" sz="2400" dirty="0"/>
              <a:t>1G</a:t>
            </a:r>
            <a:r>
              <a:rPr lang="zh-CN" altLang="en-US" sz="2400" dirty="0"/>
              <a:t>和</a:t>
            </a:r>
            <a:r>
              <a:rPr lang="en-US" altLang="zh-CN" sz="2400" dirty="0"/>
              <a:t>10G</a:t>
            </a:r>
            <a:r>
              <a:rPr lang="zh-CN" altLang="en-US" sz="2400" dirty="0"/>
              <a:t>以太网：使用</a:t>
            </a:r>
            <a:r>
              <a:rPr lang="en-US" altLang="zh-CN" sz="2400" dirty="0"/>
              <a:t>4</a:t>
            </a:r>
            <a:r>
              <a:rPr lang="zh-CN" altLang="en-US" sz="2400" dirty="0"/>
              <a:t>对线。不同标准，收发线对不同</a:t>
            </a:r>
            <a:endParaRPr lang="en-US" altLang="zh-CN" sz="2400" dirty="0"/>
          </a:p>
          <a:p>
            <a:r>
              <a:rPr lang="en-US" altLang="zh-CN" sz="2400" dirty="0"/>
              <a:t>10Mbps</a:t>
            </a:r>
            <a:r>
              <a:rPr lang="zh-CN" altLang="en-US" sz="2400" dirty="0"/>
              <a:t>和</a:t>
            </a:r>
            <a:r>
              <a:rPr lang="en-US" altLang="zh-CN" sz="2400" dirty="0"/>
              <a:t>100Mbps</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MDI</a:t>
            </a:r>
            <a:r>
              <a:rPr lang="zh-CN" altLang="en-US" sz="2400" dirty="0"/>
              <a:t>标准：主机类网卡符合该标准</a:t>
            </a:r>
            <a:endParaRPr lang="en-US" altLang="zh-CN" sz="2400" dirty="0"/>
          </a:p>
          <a:p>
            <a:r>
              <a:rPr lang="en-US" altLang="zh-CN" sz="2400" dirty="0"/>
              <a:t>MDIX</a:t>
            </a:r>
            <a:r>
              <a:rPr lang="zh-CN" altLang="en-US" sz="2400" dirty="0"/>
              <a:t>标准：交换机等通信设备的普通端口符合该标准</a:t>
            </a:r>
            <a:endParaRPr lang="zh-CN" altLang="en-US" sz="2400" dirty="0"/>
          </a:p>
        </p:txBody>
      </p:sp>
      <p:sp>
        <p:nvSpPr>
          <p:cNvPr id="5" name="Rectangle 2"/>
          <p:cNvSpPr>
            <a:spLocks noChangeArrowheads="1"/>
          </p:cNvSpPr>
          <p:nvPr/>
        </p:nvSpPr>
        <p:spPr bwMode="auto">
          <a:xfrm>
            <a:off x="5779149" y="3953056"/>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6" name="对象 5"/>
          <p:cNvGraphicFramePr>
            <a:graphicFrameLocks noChangeAspect="1"/>
          </p:cNvGraphicFramePr>
          <p:nvPr/>
        </p:nvGraphicFramePr>
        <p:xfrm>
          <a:off x="1043608" y="2780928"/>
          <a:ext cx="6883071" cy="2425634"/>
        </p:xfrm>
        <a:graphic>
          <a:graphicData uri="http://schemas.openxmlformats.org/presentationml/2006/ole">
            <mc:AlternateContent xmlns:mc="http://schemas.openxmlformats.org/markup-compatibility/2006">
              <mc:Choice xmlns:v="urn:schemas-microsoft-com:vml" Requires="v">
                <p:oleObj spid="_x0000_s25602" name="Visio" r:id="rId1" imgW="8129270" imgH="2865755" progId="Visio.Drawing.15">
                  <p:embed/>
                </p:oleObj>
              </mc:Choice>
              <mc:Fallback>
                <p:oleObj name="Visio" r:id="rId1" imgW="8129270" imgH="2865755" progId="Visio.Drawing.15">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780928"/>
                        <a:ext cx="6883071" cy="2425634"/>
                      </a:xfrm>
                      <a:prstGeom prst="rect">
                        <a:avLst/>
                      </a:prstGeom>
                      <a:noFill/>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直通</a:t>
            </a:r>
            <a:r>
              <a:rPr lang="en-US" altLang="zh-CN" dirty="0"/>
              <a:t>UTP</a:t>
            </a:r>
            <a:r>
              <a:rPr lang="zh-CN" altLang="en-US" dirty="0"/>
              <a:t>电缆</a:t>
            </a:r>
            <a:endParaRPr lang="zh-CN" altLang="en-US" dirty="0"/>
          </a:p>
        </p:txBody>
      </p:sp>
      <p:sp>
        <p:nvSpPr>
          <p:cNvPr id="3" name="内容占位符 2"/>
          <p:cNvSpPr>
            <a:spLocks noGrp="1"/>
          </p:cNvSpPr>
          <p:nvPr>
            <p:ph idx="1"/>
          </p:nvPr>
        </p:nvSpPr>
        <p:spPr>
          <a:xfrm>
            <a:off x="134883" y="995106"/>
            <a:ext cx="9000666" cy="5710756"/>
          </a:xfrm>
        </p:spPr>
        <p:txBody>
          <a:bodyPr/>
          <a:lstStyle/>
          <a:p>
            <a:r>
              <a:rPr lang="zh-CN" altLang="en-US" sz="2395" dirty="0"/>
              <a:t>制作方法：电缆两端同时按照</a:t>
            </a:r>
            <a:r>
              <a:rPr lang="en-US" altLang="zh-CN" sz="2395" dirty="0"/>
              <a:t>EIA/TIA-568A</a:t>
            </a:r>
            <a:r>
              <a:rPr lang="zh-CN" altLang="en-US" sz="2395" dirty="0"/>
              <a:t>标准或同时按照</a:t>
            </a:r>
            <a:r>
              <a:rPr lang="en-US" altLang="zh-CN" sz="2395" dirty="0"/>
              <a:t>EIA/TIA-568B</a:t>
            </a:r>
            <a:r>
              <a:rPr lang="zh-CN" altLang="en-US" sz="2395" dirty="0"/>
              <a:t>标准压制</a:t>
            </a:r>
            <a:r>
              <a:rPr lang="en-US" altLang="zh-CN" sz="2395" dirty="0"/>
              <a:t>RJ45</a:t>
            </a:r>
            <a:r>
              <a:rPr lang="zh-CN" altLang="en-US" sz="2395" dirty="0"/>
              <a:t>水晶头</a:t>
            </a:r>
            <a:endParaRPr lang="en-US" altLang="zh-CN" sz="2395" dirty="0"/>
          </a:p>
          <a:p>
            <a:endParaRPr lang="en-US" altLang="zh-CN" sz="2395" dirty="0"/>
          </a:p>
          <a:p>
            <a:endParaRPr lang="en-US" altLang="zh-CN" sz="2395" dirty="0"/>
          </a:p>
          <a:p>
            <a:endParaRPr lang="en-US" altLang="zh-CN" sz="2395" dirty="0"/>
          </a:p>
          <a:p>
            <a:endParaRPr lang="en-US" altLang="zh-CN" sz="2395" dirty="0"/>
          </a:p>
          <a:p>
            <a:pPr>
              <a:lnSpc>
                <a:spcPct val="100000"/>
              </a:lnSpc>
              <a:spcBef>
                <a:spcPts val="0"/>
              </a:spcBef>
            </a:pPr>
            <a:endParaRPr lang="en-US" altLang="zh-CN" sz="2395" dirty="0"/>
          </a:p>
          <a:p>
            <a:pPr>
              <a:lnSpc>
                <a:spcPct val="100000"/>
              </a:lnSpc>
              <a:spcBef>
                <a:spcPts val="0"/>
              </a:spcBef>
            </a:pPr>
            <a:endParaRPr lang="en-US" altLang="zh-CN" sz="2395" dirty="0"/>
          </a:p>
          <a:p>
            <a:pPr>
              <a:lnSpc>
                <a:spcPct val="100000"/>
              </a:lnSpc>
              <a:spcBef>
                <a:spcPts val="0"/>
              </a:spcBef>
            </a:pPr>
            <a:r>
              <a:rPr lang="zh-CN" altLang="en-US" sz="2395" dirty="0"/>
              <a:t>现实中，一般按照</a:t>
            </a:r>
            <a:r>
              <a:rPr lang="en-US" altLang="zh-CN" sz="2395" dirty="0"/>
              <a:t>EIA/TIA-568B</a:t>
            </a:r>
            <a:r>
              <a:rPr lang="zh-CN" altLang="en-US" sz="2395" dirty="0"/>
              <a:t>标准制作直通</a:t>
            </a:r>
            <a:r>
              <a:rPr lang="en-US" altLang="zh-CN" sz="2395" dirty="0"/>
              <a:t>UTP</a:t>
            </a:r>
            <a:r>
              <a:rPr lang="zh-CN" altLang="en-US" sz="2395" dirty="0"/>
              <a:t>电缆</a:t>
            </a:r>
            <a:endParaRPr lang="en-US" altLang="zh-CN" sz="2395" dirty="0"/>
          </a:p>
          <a:p>
            <a:pPr>
              <a:spcBef>
                <a:spcPts val="1800"/>
              </a:spcBef>
            </a:pPr>
            <a:r>
              <a:rPr lang="zh-CN" altLang="en-US" sz="2395" dirty="0"/>
              <a:t>应用场景：主机连接通信设备</a:t>
            </a:r>
            <a:endParaRPr lang="en-US" altLang="zh-CN" sz="2395" dirty="0"/>
          </a:p>
          <a:p>
            <a:pPr lvl="1"/>
            <a:r>
              <a:rPr lang="zh-CN" altLang="en-US" sz="1995" dirty="0"/>
              <a:t>主机的发线连接交换机的收线</a:t>
            </a:r>
            <a:endParaRPr lang="en-US" altLang="zh-CN" sz="1995" dirty="0"/>
          </a:p>
          <a:p>
            <a:pPr lvl="1"/>
            <a:r>
              <a:rPr lang="zh-CN" altLang="en-US" sz="1995" dirty="0"/>
              <a:t>主机的收线连接交换机的发线</a:t>
            </a:r>
            <a:endParaRPr lang="en-US" altLang="zh-CN" sz="1995" dirty="0"/>
          </a:p>
          <a:p>
            <a:endParaRPr lang="zh-CN" altLang="en-US" sz="2395" dirty="0"/>
          </a:p>
          <a:p>
            <a:endParaRPr lang="zh-CN" altLang="en-US" sz="2395" dirty="0"/>
          </a:p>
        </p:txBody>
      </p:sp>
      <p:sp>
        <p:nvSpPr>
          <p:cNvPr id="4" name="Rectangle 2"/>
          <p:cNvSpPr>
            <a:spLocks noChangeArrowheads="1"/>
          </p:cNvSpPr>
          <p:nvPr/>
        </p:nvSpPr>
        <p:spPr bwMode="auto">
          <a:xfrm>
            <a:off x="5855208" y="212763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1487412" y="2060848"/>
          <a:ext cx="5984785" cy="2328921"/>
        </p:xfrm>
        <a:graphic>
          <a:graphicData uri="http://schemas.openxmlformats.org/presentationml/2006/ole">
            <mc:AlternateContent xmlns:mc="http://schemas.openxmlformats.org/markup-compatibility/2006">
              <mc:Choice xmlns:v="urn:schemas-microsoft-com:vml" Requires="v">
                <p:oleObj spid="_x0000_s26626" name="Visio" r:id="rId1" imgW="10285095" imgH="4010025" progId="Visio.Drawing.15">
                  <p:embed/>
                </p:oleObj>
              </mc:Choice>
              <mc:Fallback>
                <p:oleObj name="Visio" r:id="rId1" imgW="10285095" imgH="4010025"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12" y="2060848"/>
                        <a:ext cx="5984785" cy="2328921"/>
                      </a:xfrm>
                      <a:prstGeom prst="rect">
                        <a:avLst/>
                      </a:prstGeom>
                      <a:noFill/>
                    </p:spPr>
                  </p:pic>
                </p:oleObj>
              </mc:Fallback>
            </mc:AlternateContent>
          </a:graphicData>
        </a:graphic>
      </p:graphicFrame>
      <p:sp>
        <p:nvSpPr>
          <p:cNvPr id="6" name="Rectangle 4"/>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7" name="对象 6"/>
          <p:cNvGraphicFramePr>
            <a:graphicFrameLocks noChangeAspect="1"/>
          </p:cNvGraphicFramePr>
          <p:nvPr/>
        </p:nvGraphicFramePr>
        <p:xfrm>
          <a:off x="4664195" y="5132014"/>
          <a:ext cx="4135167" cy="1461760"/>
        </p:xfrm>
        <a:graphic>
          <a:graphicData uri="http://schemas.openxmlformats.org/presentationml/2006/ole">
            <mc:AlternateContent xmlns:mc="http://schemas.openxmlformats.org/markup-compatibility/2006">
              <mc:Choice xmlns:v="urn:schemas-microsoft-com:vml" Requires="v">
                <p:oleObj spid="_x0000_s26627" name="Visio" r:id="rId3" imgW="8129270" imgH="2865755" progId="Visio.Drawing.15">
                  <p:embed/>
                </p:oleObj>
              </mc:Choice>
              <mc:Fallback>
                <p:oleObj name="Visio" r:id="rId3" imgW="8129270" imgH="2865755" progId="Visio.Drawing.15">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195" y="5132014"/>
                        <a:ext cx="4135167" cy="1461760"/>
                      </a:xfrm>
                      <a:prstGeom prst="rect">
                        <a:avLst/>
                      </a:prstGeom>
                      <a:noFill/>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564" y="66653"/>
            <a:ext cx="8826940" cy="766930"/>
          </a:xfrm>
        </p:spPr>
        <p:txBody>
          <a:bodyPr/>
          <a:lstStyle/>
          <a:p>
            <a:r>
              <a:rPr lang="zh-CN" altLang="en-US" dirty="0"/>
              <a:t>交叉</a:t>
            </a:r>
            <a:r>
              <a:rPr lang="en-US" altLang="zh-CN" dirty="0"/>
              <a:t>UTP</a:t>
            </a:r>
            <a:r>
              <a:rPr lang="zh-CN" altLang="en-US" dirty="0"/>
              <a:t>电缆</a:t>
            </a:r>
            <a:endParaRPr lang="zh-CN" altLang="en-US" dirty="0"/>
          </a:p>
        </p:txBody>
      </p:sp>
      <p:sp>
        <p:nvSpPr>
          <p:cNvPr id="3" name="内容占位符 2"/>
          <p:cNvSpPr>
            <a:spLocks noGrp="1"/>
          </p:cNvSpPr>
          <p:nvPr>
            <p:ph idx="1"/>
          </p:nvPr>
        </p:nvSpPr>
        <p:spPr>
          <a:xfrm>
            <a:off x="160570" y="995107"/>
            <a:ext cx="8822861" cy="5780495"/>
          </a:xfrm>
        </p:spPr>
        <p:txBody>
          <a:bodyPr/>
          <a:lstStyle/>
          <a:p>
            <a:r>
              <a:rPr lang="zh-CN" altLang="en-US" sz="2395" dirty="0"/>
              <a:t>制作方法：一端按照</a:t>
            </a:r>
            <a:r>
              <a:rPr lang="en-US" altLang="zh-CN" sz="2395" dirty="0"/>
              <a:t>EIA/TIA-568A</a:t>
            </a:r>
            <a:r>
              <a:rPr lang="zh-CN" altLang="en-US" sz="2395" dirty="0"/>
              <a:t>标准压制</a:t>
            </a:r>
            <a:r>
              <a:rPr lang="en-US" altLang="zh-CN" sz="2395" dirty="0"/>
              <a:t>RJ45</a:t>
            </a:r>
            <a:r>
              <a:rPr lang="zh-CN" altLang="en-US" sz="2395" dirty="0"/>
              <a:t>水晶头，另一端按照</a:t>
            </a:r>
            <a:r>
              <a:rPr lang="en-US" altLang="zh-CN" sz="2395" dirty="0"/>
              <a:t>EIA/TIA-568B</a:t>
            </a:r>
            <a:r>
              <a:rPr lang="zh-CN" altLang="en-US" sz="2395" dirty="0"/>
              <a:t>标准压制</a:t>
            </a:r>
            <a:r>
              <a:rPr lang="en-US" altLang="zh-CN" sz="2395" dirty="0"/>
              <a:t>RJ45</a:t>
            </a:r>
            <a:r>
              <a:rPr lang="zh-CN" altLang="en-US" sz="2395" dirty="0"/>
              <a:t>水晶头</a:t>
            </a:r>
            <a:endParaRPr lang="en-US" altLang="zh-CN" sz="2395" dirty="0"/>
          </a:p>
          <a:p>
            <a:pPr>
              <a:spcBef>
                <a:spcPts val="1200"/>
              </a:spcBef>
            </a:pPr>
            <a:r>
              <a:rPr lang="zh-CN" altLang="en-US" sz="2395" dirty="0"/>
              <a:t>交换机的接口类型</a:t>
            </a:r>
            <a:endParaRPr lang="en-US" altLang="zh-CN" sz="2395" dirty="0"/>
          </a:p>
          <a:p>
            <a:pPr lvl="1"/>
            <a:r>
              <a:rPr lang="zh-CN" altLang="en-US" sz="1995" dirty="0"/>
              <a:t>普通接口：</a:t>
            </a:r>
            <a:r>
              <a:rPr lang="en-US" altLang="zh-CN" sz="1995" dirty="0"/>
              <a:t>MDIX</a:t>
            </a:r>
            <a:r>
              <a:rPr lang="zh-CN" altLang="en-US" sz="1995" dirty="0"/>
              <a:t>标准</a:t>
            </a:r>
            <a:endParaRPr lang="en-US" altLang="zh-CN" sz="1995" dirty="0"/>
          </a:p>
          <a:p>
            <a:pPr lvl="1"/>
            <a:r>
              <a:rPr lang="zh-CN" altLang="en-US" sz="1995" dirty="0"/>
              <a:t>上行接口：</a:t>
            </a:r>
            <a:r>
              <a:rPr lang="en-US" altLang="zh-CN" sz="1995" dirty="0"/>
              <a:t>MDI</a:t>
            </a:r>
            <a:r>
              <a:rPr lang="zh-CN" altLang="en-US" sz="1995" dirty="0"/>
              <a:t>标准</a:t>
            </a:r>
            <a:endParaRPr lang="en-US" altLang="zh-CN" sz="1995" dirty="0"/>
          </a:p>
          <a:p>
            <a:endParaRPr lang="en-US" altLang="zh-CN" sz="2395" dirty="0"/>
          </a:p>
          <a:p>
            <a:pPr>
              <a:spcBef>
                <a:spcPts val="1800"/>
              </a:spcBef>
            </a:pPr>
            <a:r>
              <a:rPr lang="zh-CN" altLang="en-US" sz="2395" dirty="0"/>
              <a:t>应用场景</a:t>
            </a:r>
            <a:endParaRPr lang="en-US" altLang="zh-CN" sz="2395" dirty="0"/>
          </a:p>
          <a:p>
            <a:pPr lvl="1"/>
            <a:r>
              <a:rPr lang="zh-CN" altLang="en-US" sz="1995" dirty="0"/>
              <a:t>交叉</a:t>
            </a:r>
            <a:r>
              <a:rPr lang="en-US" altLang="zh-CN" sz="1995" dirty="0"/>
              <a:t>UTP</a:t>
            </a:r>
            <a:r>
              <a:rPr lang="zh-CN" altLang="en-US" sz="1995" dirty="0"/>
              <a:t>电缆：交换机普通口之间进行级联</a:t>
            </a:r>
            <a:endParaRPr lang="en-US" altLang="zh-CN" sz="1995" dirty="0"/>
          </a:p>
          <a:p>
            <a:pPr lvl="1"/>
            <a:r>
              <a:rPr lang="zh-CN" altLang="en-US" sz="1995" dirty="0"/>
              <a:t>直通</a:t>
            </a:r>
            <a:r>
              <a:rPr lang="en-US" altLang="zh-CN" sz="1995" dirty="0"/>
              <a:t>UTP</a:t>
            </a:r>
            <a:r>
              <a:rPr lang="zh-CN" altLang="en-US" sz="1995" dirty="0"/>
              <a:t>电缆：交换机普通接口与上行接口进行级联</a:t>
            </a:r>
            <a:endParaRPr lang="en-US" altLang="zh-CN" sz="1995" dirty="0"/>
          </a:p>
          <a:p>
            <a:r>
              <a:rPr lang="zh-CN" altLang="en-US" sz="2395" dirty="0">
                <a:solidFill>
                  <a:srgbClr val="0070C0"/>
                </a:solidFill>
                <a:latin typeface="黑体" panose="02010609060101010101" pitchFamily="49" charset="-122"/>
                <a:ea typeface="黑体" panose="02010609060101010101" pitchFamily="49" charset="-122"/>
              </a:rPr>
              <a:t>规则</a:t>
            </a:r>
            <a:endParaRPr lang="en-US" altLang="zh-CN" sz="2395" dirty="0">
              <a:solidFill>
                <a:srgbClr val="0070C0"/>
              </a:solidFill>
              <a:latin typeface="黑体" panose="02010609060101010101" pitchFamily="49" charset="-122"/>
              <a:ea typeface="黑体" panose="02010609060101010101" pitchFamily="49" charset="-122"/>
            </a:endParaRPr>
          </a:p>
          <a:p>
            <a:pPr lvl="1"/>
            <a:r>
              <a:rPr lang="zh-CN" altLang="en-US" sz="1995" dirty="0">
                <a:solidFill>
                  <a:srgbClr val="0070C0"/>
                </a:solidFill>
                <a:latin typeface="黑体" panose="02010609060101010101" pitchFamily="49" charset="-122"/>
                <a:ea typeface="黑体" panose="02010609060101010101" pitchFamily="49" charset="-122"/>
              </a:rPr>
              <a:t>发线与收线连</a:t>
            </a:r>
            <a:endParaRPr lang="en-US" altLang="zh-CN" sz="1995" dirty="0">
              <a:solidFill>
                <a:srgbClr val="0070C0"/>
              </a:solidFill>
              <a:latin typeface="黑体" panose="02010609060101010101" pitchFamily="49" charset="-122"/>
              <a:ea typeface="黑体" panose="02010609060101010101" pitchFamily="49" charset="-122"/>
            </a:endParaRPr>
          </a:p>
          <a:p>
            <a:pPr lvl="1"/>
            <a:r>
              <a:rPr lang="zh-CN" altLang="en-US" sz="1995" dirty="0">
                <a:solidFill>
                  <a:srgbClr val="0070C0"/>
                </a:solidFill>
                <a:latin typeface="黑体" panose="02010609060101010101" pitchFamily="49" charset="-122"/>
                <a:ea typeface="黑体" panose="02010609060101010101" pitchFamily="49" charset="-122"/>
              </a:rPr>
              <a:t>收线与发线连</a:t>
            </a:r>
            <a:endParaRPr lang="en-US" altLang="zh-CN" sz="1595" dirty="0">
              <a:solidFill>
                <a:srgbClr val="0070C0"/>
              </a:solidFill>
              <a:latin typeface="黑体" panose="02010609060101010101" pitchFamily="49" charset="-122"/>
              <a:ea typeface="黑体" panose="02010609060101010101" pitchFamily="49" charset="-122"/>
            </a:endParaRPr>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4277551" y="1909839"/>
          <a:ext cx="4408863" cy="2357834"/>
        </p:xfrm>
        <a:graphic>
          <a:graphicData uri="http://schemas.openxmlformats.org/presentationml/2006/ole">
            <mc:AlternateContent xmlns:mc="http://schemas.openxmlformats.org/markup-compatibility/2006">
              <mc:Choice xmlns:v="urn:schemas-microsoft-com:vml" Requires="v">
                <p:oleObj spid="_x0000_s27650" name="Visio" r:id="rId1" imgW="6753225" imgH="3615690" progId="Visio.Drawing.15">
                  <p:embed/>
                </p:oleObj>
              </mc:Choice>
              <mc:Fallback>
                <p:oleObj name="Visio" r:id="rId1" imgW="6753225" imgH="3615690"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551" y="1909839"/>
                        <a:ext cx="4408863" cy="2357834"/>
                      </a:xfrm>
                      <a:prstGeom prst="rect">
                        <a:avLst/>
                      </a:prstGeom>
                      <a:noFill/>
                    </p:spPr>
                  </p:pic>
                </p:oleObj>
              </mc:Fallback>
            </mc:AlternateContent>
          </a:graphicData>
        </a:graphic>
      </p:graphicFrame>
      <p:sp>
        <p:nvSpPr>
          <p:cNvPr id="6" name="Rectangle 6"/>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7" name="对象 6"/>
          <p:cNvGraphicFramePr>
            <a:graphicFrameLocks noChangeAspect="1"/>
          </p:cNvGraphicFramePr>
          <p:nvPr/>
        </p:nvGraphicFramePr>
        <p:xfrm>
          <a:off x="4349948" y="5343929"/>
          <a:ext cx="4264067" cy="1459385"/>
        </p:xfrm>
        <a:graphic>
          <a:graphicData uri="http://schemas.openxmlformats.org/presentationml/2006/ole">
            <mc:AlternateContent xmlns:mc="http://schemas.openxmlformats.org/markup-compatibility/2006">
              <mc:Choice xmlns:v="urn:schemas-microsoft-com:vml" Requires="v">
                <p:oleObj spid="_x0000_s27651" name="Visio" r:id="rId3" imgW="8107045" imgH="2787650" progId="Visio.Drawing.15">
                  <p:embed/>
                </p:oleObj>
              </mc:Choice>
              <mc:Fallback>
                <p:oleObj name="Visio" r:id="rId3" imgW="8107045" imgH="2787650" progId="Visio.Drawing.15">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948" y="5343929"/>
                        <a:ext cx="4264067" cy="1459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16632"/>
            <a:ext cx="8229600" cy="725470"/>
          </a:xfrm>
        </p:spPr>
        <p:txBody>
          <a:bodyPr>
            <a:normAutofit/>
          </a:bodyPr>
          <a:lstStyle/>
          <a:p>
            <a:r>
              <a:rPr lang="zh-CN" altLang="en-US" dirty="0"/>
              <a:t>以太网（</a:t>
            </a:r>
            <a:r>
              <a:rPr lang="en-US" altLang="zh-CN" dirty="0"/>
              <a:t>Ethernet</a:t>
            </a:r>
            <a:r>
              <a:rPr lang="zh-CN" altLang="en-US" dirty="0"/>
              <a:t>）</a:t>
            </a:r>
            <a:endParaRPr lang="zh-CN" altLang="en-US" dirty="0"/>
          </a:p>
        </p:txBody>
      </p:sp>
      <p:sp>
        <p:nvSpPr>
          <p:cNvPr id="3" name="内容占位符 2"/>
          <p:cNvSpPr>
            <a:spLocks noGrp="1"/>
          </p:cNvSpPr>
          <p:nvPr>
            <p:ph idx="1"/>
          </p:nvPr>
        </p:nvSpPr>
        <p:spPr>
          <a:xfrm>
            <a:off x="214282" y="1124744"/>
            <a:ext cx="8715436" cy="5376090"/>
          </a:xfrm>
        </p:spPr>
        <p:txBody>
          <a:bodyPr>
            <a:normAutofit/>
          </a:bodyPr>
          <a:lstStyle/>
          <a:p>
            <a:pPr>
              <a:spcBef>
                <a:spcPts val="1800"/>
              </a:spcBef>
            </a:pPr>
            <a:r>
              <a:rPr lang="zh-CN" altLang="en-US" dirty="0"/>
              <a:t>标准：</a:t>
            </a:r>
            <a:r>
              <a:rPr lang="en-US" altLang="zh-CN" dirty="0"/>
              <a:t>IEEE 802</a:t>
            </a:r>
            <a:r>
              <a:rPr lang="zh-CN" altLang="en-US" dirty="0"/>
              <a:t>委员会负责审议和制定</a:t>
            </a:r>
            <a:endParaRPr lang="zh-CN" altLang="en-US" dirty="0"/>
          </a:p>
          <a:p>
            <a:pPr>
              <a:spcBef>
                <a:spcPts val="1800"/>
              </a:spcBef>
            </a:pPr>
            <a:r>
              <a:rPr lang="zh-CN" altLang="en-US" dirty="0"/>
              <a:t>覆盖层次：</a:t>
            </a:r>
            <a:r>
              <a:rPr lang="en-US" altLang="zh-CN" dirty="0"/>
              <a:t>ISO/OSI</a:t>
            </a:r>
            <a:r>
              <a:rPr lang="zh-CN" altLang="en-US" dirty="0"/>
              <a:t>参考模型的物理层和数据链路层</a:t>
            </a:r>
            <a:endParaRPr lang="en-US" altLang="zh-CN" dirty="0"/>
          </a:p>
          <a:p>
            <a:pPr>
              <a:spcBef>
                <a:spcPts val="1800"/>
              </a:spcBef>
            </a:pPr>
            <a:r>
              <a:rPr lang="zh-CN" altLang="en-US" dirty="0"/>
              <a:t>共享式以太网：早期的以太网，已逐渐被淘汰</a:t>
            </a:r>
            <a:endParaRPr lang="en-US" altLang="zh-CN" dirty="0"/>
          </a:p>
          <a:p>
            <a:pPr>
              <a:spcBef>
                <a:spcPts val="1800"/>
              </a:spcBef>
            </a:pPr>
            <a:r>
              <a:rPr lang="zh-CN" altLang="en-US" dirty="0"/>
              <a:t>交换式以太网：使用最多的以太网，使用最多的有线局域网</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491" y="82397"/>
            <a:ext cx="8826940" cy="766930"/>
          </a:xfrm>
        </p:spPr>
        <p:txBody>
          <a:bodyPr/>
          <a:lstStyle/>
          <a:p>
            <a:r>
              <a:rPr lang="zh-CN" altLang="en-US" dirty="0"/>
              <a:t>多交换机组网</a:t>
            </a:r>
            <a:endParaRPr lang="zh-CN" altLang="en-US" dirty="0"/>
          </a:p>
        </p:txBody>
      </p:sp>
      <p:sp>
        <p:nvSpPr>
          <p:cNvPr id="3" name="内容占位符 2"/>
          <p:cNvSpPr>
            <a:spLocks noGrp="1"/>
          </p:cNvSpPr>
          <p:nvPr>
            <p:ph idx="1"/>
          </p:nvPr>
        </p:nvSpPr>
        <p:spPr>
          <a:xfrm>
            <a:off x="160570" y="919048"/>
            <a:ext cx="8822861" cy="5856555"/>
          </a:xfrm>
        </p:spPr>
        <p:txBody>
          <a:bodyPr/>
          <a:lstStyle/>
          <a:p>
            <a:pPr>
              <a:spcBef>
                <a:spcPts val="600"/>
              </a:spcBef>
            </a:pPr>
            <a:r>
              <a:rPr lang="zh-CN" altLang="en-US" sz="2395" dirty="0"/>
              <a:t>单交换机组网：接口通常为</a:t>
            </a:r>
            <a:r>
              <a:rPr lang="en-US" altLang="zh-CN" sz="2395" dirty="0"/>
              <a:t>2~48</a:t>
            </a:r>
            <a:r>
              <a:rPr lang="zh-CN" altLang="en-US" sz="2395" dirty="0"/>
              <a:t>个</a:t>
            </a:r>
            <a:endParaRPr lang="en-US" altLang="zh-CN" sz="2395" dirty="0"/>
          </a:p>
          <a:p>
            <a:pPr lvl="1">
              <a:spcBef>
                <a:spcPts val="600"/>
              </a:spcBef>
            </a:pPr>
            <a:r>
              <a:rPr lang="zh-CN" altLang="en-US" sz="1995" dirty="0"/>
              <a:t>一段</a:t>
            </a:r>
            <a:r>
              <a:rPr lang="en-US" altLang="zh-CN" sz="1995" dirty="0"/>
              <a:t>UTP</a:t>
            </a:r>
            <a:r>
              <a:rPr lang="zh-CN" altLang="en-US" sz="1995" dirty="0"/>
              <a:t>电缆长度：不应超过</a:t>
            </a:r>
            <a:r>
              <a:rPr lang="en-US" altLang="zh-CN" sz="1995" dirty="0"/>
              <a:t>100m</a:t>
            </a:r>
            <a:endParaRPr lang="en-US" altLang="zh-CN" sz="1995" dirty="0"/>
          </a:p>
          <a:p>
            <a:pPr lvl="1">
              <a:spcBef>
                <a:spcPts val="600"/>
              </a:spcBef>
            </a:pPr>
            <a:r>
              <a:rPr lang="zh-CN" altLang="en-US" sz="1995" dirty="0"/>
              <a:t>通常使用直通</a:t>
            </a:r>
            <a:r>
              <a:rPr lang="en-US" altLang="zh-CN" sz="1995" dirty="0"/>
              <a:t>UTP</a:t>
            </a:r>
            <a:r>
              <a:rPr lang="zh-CN" altLang="en-US" sz="1995" dirty="0"/>
              <a:t>电缆</a:t>
            </a:r>
            <a:endParaRPr lang="en-US" altLang="zh-CN" sz="1995" dirty="0"/>
          </a:p>
          <a:p>
            <a:pPr>
              <a:spcBef>
                <a:spcPts val="600"/>
              </a:spcBef>
            </a:pPr>
            <a:endParaRPr lang="en-US" altLang="zh-CN" sz="2395" dirty="0"/>
          </a:p>
          <a:p>
            <a:pPr>
              <a:spcBef>
                <a:spcPts val="600"/>
              </a:spcBef>
            </a:pPr>
            <a:endParaRPr lang="en-US" altLang="zh-CN" sz="2395" dirty="0"/>
          </a:p>
          <a:p>
            <a:pPr>
              <a:spcBef>
                <a:spcPts val="600"/>
              </a:spcBef>
            </a:pPr>
            <a:endParaRPr lang="en-US" altLang="zh-CN" sz="2395" dirty="0"/>
          </a:p>
          <a:p>
            <a:pPr>
              <a:spcBef>
                <a:spcPts val="600"/>
              </a:spcBef>
            </a:pPr>
            <a:endParaRPr lang="en-US" altLang="zh-CN" sz="2395" dirty="0"/>
          </a:p>
          <a:p>
            <a:pPr>
              <a:spcBef>
                <a:spcPts val="600"/>
              </a:spcBef>
            </a:pPr>
            <a:endParaRPr lang="en-US" altLang="zh-CN" sz="2395" dirty="0"/>
          </a:p>
          <a:p>
            <a:pPr>
              <a:spcBef>
                <a:spcPts val="600"/>
              </a:spcBef>
            </a:pPr>
            <a:r>
              <a:rPr lang="zh-CN" altLang="en-US" sz="2395" dirty="0"/>
              <a:t>多交换机组网：解决接口不足、覆盖范围不够问题</a:t>
            </a:r>
            <a:endParaRPr lang="en-US" altLang="zh-CN" sz="2395" dirty="0"/>
          </a:p>
          <a:p>
            <a:pPr lvl="1">
              <a:spcBef>
                <a:spcPts val="600"/>
              </a:spcBef>
            </a:pPr>
            <a:r>
              <a:rPr lang="en-US" altLang="zh-CN" sz="1995" dirty="0"/>
              <a:t>UTP</a:t>
            </a:r>
            <a:r>
              <a:rPr lang="zh-CN" altLang="en-US" sz="1995" dirty="0"/>
              <a:t>电缆长度：不应超过</a:t>
            </a:r>
            <a:r>
              <a:rPr lang="en-US" altLang="zh-CN" sz="1995" dirty="0"/>
              <a:t>100m</a:t>
            </a:r>
            <a:endParaRPr lang="en-US" altLang="zh-CN" sz="1995" dirty="0"/>
          </a:p>
          <a:p>
            <a:pPr lvl="1">
              <a:spcBef>
                <a:spcPts val="600"/>
              </a:spcBef>
            </a:pPr>
            <a:r>
              <a:rPr lang="zh-CN" altLang="en-US" sz="1995" dirty="0"/>
              <a:t>需根据接口类型，选择直通或交叉</a:t>
            </a:r>
            <a:r>
              <a:rPr lang="en-US" altLang="zh-CN" sz="1995" dirty="0"/>
              <a:t>UTP</a:t>
            </a:r>
            <a:r>
              <a:rPr lang="zh-CN" altLang="en-US" sz="1995" dirty="0"/>
              <a:t>电缆</a:t>
            </a:r>
            <a:endParaRPr lang="en-US" altLang="zh-CN" sz="1995" dirty="0"/>
          </a:p>
          <a:p>
            <a:pPr lvl="1">
              <a:spcBef>
                <a:spcPts val="600"/>
              </a:spcBef>
            </a:pPr>
            <a:r>
              <a:rPr lang="zh-CN" altLang="en-US" sz="1995" dirty="0">
                <a:solidFill>
                  <a:srgbClr val="0070C0"/>
                </a:solidFill>
                <a:latin typeface="黑体" panose="02010609060101010101" pitchFamily="49" charset="-122"/>
                <a:ea typeface="黑体" panose="02010609060101010101" pitchFamily="49" charset="-122"/>
              </a:rPr>
              <a:t>原则：如能使用直通</a:t>
            </a:r>
            <a:r>
              <a:rPr lang="en-US" altLang="zh-CN" sz="1995" dirty="0">
                <a:solidFill>
                  <a:srgbClr val="0070C0"/>
                </a:solidFill>
                <a:latin typeface="黑体" panose="02010609060101010101" pitchFamily="49" charset="-122"/>
                <a:ea typeface="黑体" panose="02010609060101010101" pitchFamily="49" charset="-122"/>
              </a:rPr>
              <a:t>UTP</a:t>
            </a:r>
            <a:r>
              <a:rPr lang="zh-CN" altLang="en-US" sz="1995" dirty="0">
                <a:solidFill>
                  <a:srgbClr val="0070C0"/>
                </a:solidFill>
                <a:latin typeface="黑体" panose="02010609060101010101" pitchFamily="49" charset="-122"/>
                <a:ea typeface="黑体" panose="02010609060101010101" pitchFamily="49" charset="-122"/>
              </a:rPr>
              <a:t>电缆，尽量使用直通</a:t>
            </a:r>
            <a:r>
              <a:rPr lang="en-US" altLang="zh-CN" sz="1995" dirty="0">
                <a:solidFill>
                  <a:srgbClr val="0070C0"/>
                </a:solidFill>
                <a:latin typeface="黑体" panose="02010609060101010101" pitchFamily="49" charset="-122"/>
                <a:ea typeface="黑体" panose="02010609060101010101" pitchFamily="49" charset="-122"/>
              </a:rPr>
              <a:t>UTP</a:t>
            </a:r>
            <a:r>
              <a:rPr lang="zh-CN" altLang="en-US" sz="1995" dirty="0">
                <a:solidFill>
                  <a:srgbClr val="0070C0"/>
                </a:solidFill>
                <a:latin typeface="黑体" panose="02010609060101010101" pitchFamily="49" charset="-122"/>
                <a:ea typeface="黑体" panose="02010609060101010101" pitchFamily="49" charset="-122"/>
              </a:rPr>
              <a:t>电缆</a:t>
            </a:r>
            <a:endParaRPr lang="zh-CN" altLang="en-US" sz="1995" dirty="0">
              <a:solidFill>
                <a:srgbClr val="0070C0"/>
              </a:solidFill>
              <a:latin typeface="黑体" panose="02010609060101010101" pitchFamily="49" charset="-122"/>
              <a:ea typeface="黑体" panose="02010609060101010101" pitchFamily="49" charset="-122"/>
            </a:endParaRPr>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930379" y="2708920"/>
          <a:ext cx="7098851" cy="1901479"/>
        </p:xfrm>
        <a:graphic>
          <a:graphicData uri="http://schemas.openxmlformats.org/presentationml/2006/ole">
            <mc:AlternateContent xmlns:mc="http://schemas.openxmlformats.org/markup-compatibility/2006">
              <mc:Choice xmlns:v="urn:schemas-microsoft-com:vml" Requires="v">
                <p:oleObj spid="_x0000_s28674" name="Visio" r:id="rId1" imgW="4543425" imgH="1219200" progId="Visio.Drawing.15">
                  <p:embed/>
                </p:oleObj>
              </mc:Choice>
              <mc:Fallback>
                <p:oleObj name="Visio" r:id="rId1" imgW="4543425" imgH="1219200"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79" y="2708920"/>
                        <a:ext cx="7098851" cy="1901479"/>
                      </a:xfrm>
                      <a:prstGeom prst="rect">
                        <a:avLst/>
                      </a:prstGeom>
                      <a:noFill/>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4604" y="56422"/>
            <a:ext cx="8826940" cy="766930"/>
          </a:xfrm>
        </p:spPr>
        <p:txBody>
          <a:bodyPr/>
          <a:lstStyle/>
          <a:p>
            <a:r>
              <a:rPr lang="zh-CN" altLang="en-US" dirty="0"/>
              <a:t>多交换机级联结构</a:t>
            </a:r>
            <a:endParaRPr lang="zh-CN" altLang="en-US" dirty="0"/>
          </a:p>
        </p:txBody>
      </p:sp>
      <p:sp>
        <p:nvSpPr>
          <p:cNvPr id="3" name="内容占位符 2"/>
          <p:cNvSpPr>
            <a:spLocks noGrp="1"/>
          </p:cNvSpPr>
          <p:nvPr>
            <p:ph idx="1"/>
          </p:nvPr>
        </p:nvSpPr>
        <p:spPr>
          <a:xfrm>
            <a:off x="160570" y="995107"/>
            <a:ext cx="3006809" cy="5628377"/>
          </a:xfrm>
        </p:spPr>
        <p:txBody>
          <a:bodyPr/>
          <a:lstStyle/>
          <a:p>
            <a:r>
              <a:rPr lang="zh-CN" altLang="en-US" dirty="0"/>
              <a:t>平行式结构</a:t>
            </a:r>
            <a:endParaRPr lang="en-US" altLang="zh-CN" dirty="0"/>
          </a:p>
          <a:p>
            <a:endParaRPr lang="en-US" altLang="zh-CN" dirty="0"/>
          </a:p>
          <a:p>
            <a:endParaRPr lang="en-US" altLang="zh-CN" dirty="0"/>
          </a:p>
          <a:p>
            <a:pPr marL="0" indent="0">
              <a:buNone/>
            </a:pPr>
            <a:endParaRPr lang="en-US" altLang="zh-CN" dirty="0"/>
          </a:p>
          <a:p>
            <a:r>
              <a:rPr lang="zh-CN" altLang="en-US" dirty="0"/>
              <a:t>树型结构</a:t>
            </a:r>
            <a:endParaRPr lang="en-US" altLang="zh-CN" dirty="0"/>
          </a:p>
          <a:p>
            <a:endParaRPr lang="en-US" altLang="zh-CN" dirty="0"/>
          </a:p>
          <a:p>
            <a:endParaRPr lang="en-US" altLang="zh-CN" dirty="0"/>
          </a:p>
          <a:p>
            <a:pPr marL="0" indent="0" algn="r">
              <a:lnSpc>
                <a:spcPct val="100000"/>
              </a:lnSpc>
              <a:spcBef>
                <a:spcPts val="0"/>
              </a:spcBef>
              <a:buNone/>
            </a:pPr>
            <a:endParaRPr lang="en-US" altLang="zh-CN" dirty="0">
              <a:solidFill>
                <a:srgbClr val="0070C0"/>
              </a:solidFill>
              <a:ea typeface="楷体" panose="02010609060101010101" pitchFamily="49" charset="-122"/>
            </a:endParaRPr>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2670521" y="1338617"/>
          <a:ext cx="6208928" cy="1710087"/>
        </p:xfrm>
        <a:graphic>
          <a:graphicData uri="http://schemas.openxmlformats.org/presentationml/2006/ole">
            <mc:AlternateContent xmlns:mc="http://schemas.openxmlformats.org/markup-compatibility/2006">
              <mc:Choice xmlns:v="urn:schemas-microsoft-com:vml" Requires="v">
                <p:oleObj spid="_x0000_s29698" name="Visio" r:id="rId1" imgW="3381375" imgH="933450" progId="Visio.Drawing.15">
                  <p:embed/>
                </p:oleObj>
              </mc:Choice>
              <mc:Fallback>
                <p:oleObj name="Visio" r:id="rId1" imgW="3381375" imgH="933450"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521" y="1338617"/>
                        <a:ext cx="6208928" cy="1710087"/>
                      </a:xfrm>
                      <a:prstGeom prst="rect">
                        <a:avLst/>
                      </a:prstGeom>
                      <a:noFill/>
                    </p:spPr>
                  </p:pic>
                </p:oleObj>
              </mc:Fallback>
            </mc:AlternateContent>
          </a:graphicData>
        </a:graphic>
      </p:graphicFrame>
      <p:sp>
        <p:nvSpPr>
          <p:cNvPr id="6" name="Rectangle 5"/>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7" name="对象 6"/>
          <p:cNvGraphicFramePr>
            <a:graphicFrameLocks noChangeAspect="1"/>
          </p:cNvGraphicFramePr>
          <p:nvPr/>
        </p:nvGraphicFramePr>
        <p:xfrm>
          <a:off x="3873506" y="3563969"/>
          <a:ext cx="3802957" cy="2864460"/>
        </p:xfrm>
        <a:graphic>
          <a:graphicData uri="http://schemas.openxmlformats.org/presentationml/2006/ole">
            <mc:AlternateContent xmlns:mc="http://schemas.openxmlformats.org/markup-compatibility/2006">
              <mc:Choice xmlns:v="urn:schemas-microsoft-com:vml" Requires="v">
                <p:oleObj spid="_x0000_s29699" name="Visio" r:id="rId3" imgW="2228850" imgH="1676400" progId="Visio.Drawing.15">
                  <p:embed/>
                </p:oleObj>
              </mc:Choice>
              <mc:Fallback>
                <p:oleObj name="Visio" r:id="rId3" imgW="2228850" imgH="1676400" progId="Visio.Drawing.15">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6" y="3563969"/>
                        <a:ext cx="3802957" cy="2864460"/>
                      </a:xfrm>
                      <a:prstGeom prst="rect">
                        <a:avLst/>
                      </a:prstGeom>
                      <a:noFill/>
                    </p:spPr>
                  </p:pic>
                </p:oleObj>
              </mc:Fallback>
            </mc:AlternateContent>
          </a:graphicData>
        </a:graphic>
      </p:graphicFrame>
      <p:sp>
        <p:nvSpPr>
          <p:cNvPr id="8" name="文本框 7"/>
          <p:cNvSpPr txBox="1"/>
          <p:nvPr/>
        </p:nvSpPr>
        <p:spPr>
          <a:xfrm>
            <a:off x="251520" y="5085184"/>
            <a:ext cx="3042366" cy="1649770"/>
          </a:xfrm>
          <a:prstGeom prst="rect">
            <a:avLst/>
          </a:prstGeom>
          <a:noFill/>
        </p:spPr>
        <p:txBody>
          <a:bodyPr wrap="square" rtlCol="0">
            <a:spAutoFit/>
          </a:bodyPr>
          <a:lstStyle/>
          <a:p>
            <a:pPr algn="l">
              <a:lnSpc>
                <a:spcPct val="130000"/>
              </a:lnSpc>
              <a:spcBef>
                <a:spcPts val="0"/>
              </a:spcBef>
            </a:pPr>
            <a:r>
              <a:rPr lang="zh-CN" altLang="en-US" sz="1995" dirty="0">
                <a:ea typeface="楷体" panose="02010609060101010101" pitchFamily="49" charset="-122"/>
              </a:rPr>
              <a:t>注：充分利用上行接口，这两种结构的级联都可以采用</a:t>
            </a:r>
            <a:r>
              <a:rPr lang="zh-CN" altLang="en-US" sz="1995" dirty="0">
                <a:solidFill>
                  <a:srgbClr val="0070C0"/>
                </a:solidFill>
                <a:latin typeface="黑体" panose="02010609060101010101" pitchFamily="49" charset="-122"/>
                <a:ea typeface="黑体" panose="02010609060101010101" pitchFamily="49" charset="-122"/>
              </a:rPr>
              <a:t>直通</a:t>
            </a:r>
            <a:r>
              <a:rPr lang="en-US" altLang="zh-CN" sz="1995" dirty="0">
                <a:solidFill>
                  <a:srgbClr val="0070C0"/>
                </a:solidFill>
                <a:latin typeface="黑体" panose="02010609060101010101" pitchFamily="49" charset="-122"/>
                <a:ea typeface="黑体" panose="02010609060101010101" pitchFamily="49" charset="-122"/>
              </a:rPr>
              <a:t>UTP</a:t>
            </a:r>
            <a:r>
              <a:rPr lang="zh-CN" altLang="en-US" sz="1995" dirty="0">
                <a:solidFill>
                  <a:srgbClr val="0070C0"/>
                </a:solidFill>
                <a:latin typeface="黑体" panose="02010609060101010101" pitchFamily="49" charset="-122"/>
                <a:ea typeface="黑体" panose="02010609060101010101" pitchFamily="49" charset="-122"/>
              </a:rPr>
              <a:t>电缆</a:t>
            </a:r>
            <a:endParaRPr lang="zh-CN" altLang="en-US" sz="1995" dirty="0">
              <a:solidFill>
                <a:srgbClr val="0070C0"/>
              </a:solidFill>
              <a:latin typeface="黑体" panose="02010609060101010101" pitchFamily="49" charset="-122"/>
              <a:ea typeface="黑体" panose="02010609060101010101" pitchFamily="49" charset="-122"/>
            </a:endParaRPr>
          </a:p>
          <a:p>
            <a:pPr algn="l">
              <a:lnSpc>
                <a:spcPct val="130000"/>
              </a:lnSpc>
            </a:pPr>
            <a:endParaRPr lang="zh-CN" altLang="en-US" sz="199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13" y="84419"/>
            <a:ext cx="8826940" cy="766930"/>
          </a:xfrm>
        </p:spPr>
        <p:txBody>
          <a:bodyPr/>
          <a:lstStyle/>
          <a:p>
            <a:r>
              <a:rPr lang="zh-CN" altLang="en-US" dirty="0"/>
              <a:t>生成树协议</a:t>
            </a:r>
            <a:endParaRPr lang="zh-CN" altLang="en-US" dirty="0"/>
          </a:p>
        </p:txBody>
      </p:sp>
      <p:sp>
        <p:nvSpPr>
          <p:cNvPr id="3" name="内容占位符 2"/>
          <p:cNvSpPr>
            <a:spLocks noGrp="1"/>
          </p:cNvSpPr>
          <p:nvPr>
            <p:ph idx="1"/>
          </p:nvPr>
        </p:nvSpPr>
        <p:spPr>
          <a:xfrm>
            <a:off x="160569" y="997593"/>
            <a:ext cx="8822861" cy="5552318"/>
          </a:xfrm>
        </p:spPr>
        <p:txBody>
          <a:bodyPr/>
          <a:lstStyle/>
          <a:p>
            <a:r>
              <a:rPr lang="zh-CN" altLang="en-US" dirty="0"/>
              <a:t>集线器组网：级联不能出现环路</a:t>
            </a:r>
            <a:endParaRPr lang="en-US" altLang="zh-CN" dirty="0"/>
          </a:p>
          <a:p>
            <a:r>
              <a:rPr lang="zh-CN" altLang="en-US" dirty="0"/>
              <a:t>交换机组网：级联可以出现环路，但所有交换机都需运行</a:t>
            </a:r>
            <a:r>
              <a:rPr lang="zh-CN" altLang="en-US" dirty="0">
                <a:solidFill>
                  <a:srgbClr val="0070C0"/>
                </a:solidFill>
                <a:latin typeface="黑体" panose="02010609060101010101" pitchFamily="49" charset="-122"/>
                <a:ea typeface="黑体" panose="02010609060101010101" pitchFamily="49" charset="-122"/>
              </a:rPr>
              <a:t>生成树协议</a:t>
            </a:r>
            <a:r>
              <a:rPr lang="zh-CN" altLang="en-US" dirty="0"/>
              <a:t>，逻辑上形成</a:t>
            </a:r>
            <a:r>
              <a:rPr lang="zh-CN" altLang="en-US" dirty="0">
                <a:solidFill>
                  <a:srgbClr val="0070C0"/>
                </a:solidFill>
                <a:latin typeface="黑体" panose="02010609060101010101" pitchFamily="49" charset="-122"/>
                <a:ea typeface="黑体" panose="02010609060101010101" pitchFamily="49" charset="-122"/>
              </a:rPr>
              <a:t>树型</a:t>
            </a:r>
            <a:r>
              <a:rPr lang="zh-CN" altLang="en-US" dirty="0"/>
              <a:t>结构</a:t>
            </a:r>
            <a:endParaRPr lang="zh-CN" altLang="en-US" dirty="0"/>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129513" y="3809295"/>
          <a:ext cx="3909586" cy="1545139"/>
        </p:xfrm>
        <a:graphic>
          <a:graphicData uri="http://schemas.openxmlformats.org/presentationml/2006/ole">
            <mc:AlternateContent xmlns:mc="http://schemas.openxmlformats.org/markup-compatibility/2006">
              <mc:Choice xmlns:v="urn:schemas-microsoft-com:vml" Requires="v">
                <p:oleObj spid="_x0000_s30722" name="Visio" r:id="rId1" imgW="3924300" imgH="1552575" progId="Visio.Drawing.15">
                  <p:embed/>
                </p:oleObj>
              </mc:Choice>
              <mc:Fallback>
                <p:oleObj name="Visio" r:id="rId1" imgW="3924300" imgH="1552575"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13" y="3809295"/>
                        <a:ext cx="3909586" cy="1545139"/>
                      </a:xfrm>
                      <a:prstGeom prst="rect">
                        <a:avLst/>
                      </a:prstGeom>
                      <a:noFill/>
                    </p:spPr>
                  </p:pic>
                </p:oleObj>
              </mc:Fallback>
            </mc:AlternateContent>
          </a:graphicData>
        </a:graphic>
      </p:graphicFrame>
      <p:sp>
        <p:nvSpPr>
          <p:cNvPr id="6" name="Rectangle 4"/>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7" name="对象 6"/>
          <p:cNvGraphicFramePr>
            <a:graphicFrameLocks noChangeAspect="1"/>
          </p:cNvGraphicFramePr>
          <p:nvPr/>
        </p:nvGraphicFramePr>
        <p:xfrm>
          <a:off x="5082083" y="3809295"/>
          <a:ext cx="3911813" cy="1545139"/>
        </p:xfrm>
        <a:graphic>
          <a:graphicData uri="http://schemas.openxmlformats.org/presentationml/2006/ole">
            <mc:AlternateContent xmlns:mc="http://schemas.openxmlformats.org/markup-compatibility/2006">
              <mc:Choice xmlns:v="urn:schemas-microsoft-com:vml" Requires="v">
                <p:oleObj spid="_x0000_s30723" name="Visio" r:id="rId3" imgW="3933825" imgH="1552575" progId="Visio.Drawing.15">
                  <p:embed/>
                </p:oleObj>
              </mc:Choice>
              <mc:Fallback>
                <p:oleObj name="Visio" r:id="rId3" imgW="3933825" imgH="1552575" progId="Visio.Drawing.15">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083" y="3809295"/>
                        <a:ext cx="3911813" cy="1545139"/>
                      </a:xfrm>
                      <a:prstGeom prst="rect">
                        <a:avLst/>
                      </a:prstGeom>
                      <a:noFill/>
                    </p:spPr>
                  </p:pic>
                </p:oleObj>
              </mc:Fallback>
            </mc:AlternateContent>
          </a:graphicData>
        </a:graphic>
      </p:graphicFrame>
      <p:sp>
        <p:nvSpPr>
          <p:cNvPr id="10" name="箭头: 下 9"/>
          <p:cNvSpPr/>
          <p:nvPr/>
        </p:nvSpPr>
        <p:spPr bwMode="auto">
          <a:xfrm rot="16200000">
            <a:off x="4415416" y="4163537"/>
            <a:ext cx="389228" cy="836651"/>
          </a:xfrm>
          <a:prstGeom prst="down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1" name="乘号 10"/>
          <p:cNvSpPr/>
          <p:nvPr/>
        </p:nvSpPr>
        <p:spPr bwMode="auto">
          <a:xfrm>
            <a:off x="2214166" y="4341710"/>
            <a:ext cx="380296" cy="532414"/>
          </a:xfrm>
          <a:prstGeom prst="mathMultiply">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5496" y="116632"/>
            <a:ext cx="8826940" cy="766930"/>
          </a:xfrm>
        </p:spPr>
        <p:txBody>
          <a:bodyPr/>
          <a:lstStyle/>
          <a:p>
            <a:r>
              <a:rPr lang="zh-CN" altLang="en-US" dirty="0"/>
              <a:t>实验：以太网组网</a:t>
            </a:r>
            <a:endParaRPr lang="zh-CN" altLang="en-US" dirty="0"/>
          </a:p>
        </p:txBody>
      </p:sp>
      <p:sp>
        <p:nvSpPr>
          <p:cNvPr id="3" name="内容占位符 2"/>
          <p:cNvSpPr>
            <a:spLocks noGrp="1"/>
          </p:cNvSpPr>
          <p:nvPr>
            <p:ph idx="1"/>
          </p:nvPr>
        </p:nvSpPr>
        <p:spPr/>
        <p:txBody>
          <a:bodyPr/>
          <a:lstStyle/>
          <a:p>
            <a:r>
              <a:rPr lang="zh-CN" altLang="en-US" dirty="0"/>
              <a:t>熟悉以太网使用的基本设备和器件</a:t>
            </a:r>
            <a:endParaRPr lang="en-US" altLang="zh-CN" dirty="0"/>
          </a:p>
          <a:p>
            <a:r>
              <a:rPr lang="zh-CN" altLang="en-US" dirty="0"/>
              <a:t>学习</a:t>
            </a:r>
            <a:r>
              <a:rPr lang="en-US" altLang="zh-CN" dirty="0"/>
              <a:t>UTP</a:t>
            </a:r>
            <a:r>
              <a:rPr lang="zh-CN" altLang="en-US" dirty="0"/>
              <a:t>电缆的制作过程</a:t>
            </a:r>
            <a:endParaRPr lang="en-US" altLang="zh-CN" dirty="0"/>
          </a:p>
          <a:p>
            <a:r>
              <a:rPr lang="zh-CN" altLang="en-US" dirty="0"/>
              <a:t>了解网卡和驱动程序的安装步骤</a:t>
            </a:r>
            <a:endParaRPr lang="en-US" altLang="zh-CN" dirty="0"/>
          </a:p>
          <a:p>
            <a:r>
              <a:rPr lang="zh-CN" altLang="en-US" dirty="0"/>
              <a:t>掌握以太网的连通性测试方法。</a:t>
            </a:r>
            <a:endParaRPr lang="zh-CN" altLang="en-US" dirty="0"/>
          </a:p>
          <a:p>
            <a:pPr>
              <a:spcBef>
                <a:spcPts val="2995"/>
              </a:spcBef>
            </a:pPr>
            <a:r>
              <a:rPr lang="zh-CN" altLang="en-US" dirty="0"/>
              <a:t>实验环境</a:t>
            </a:r>
            <a:endParaRPr lang="en-US" altLang="zh-CN" dirty="0"/>
          </a:p>
          <a:p>
            <a:pPr lvl="1"/>
            <a:r>
              <a:rPr lang="zh-CN" altLang="en-US" dirty="0"/>
              <a:t>真实环境</a:t>
            </a:r>
            <a:endParaRPr lang="en-US" altLang="zh-CN" dirty="0"/>
          </a:p>
          <a:p>
            <a:pPr lvl="1"/>
            <a:r>
              <a:rPr lang="zh-CN" altLang="en-US" dirty="0"/>
              <a:t>仿真环境</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0054"/>
            <a:ext cx="8826940" cy="766930"/>
          </a:xfrm>
        </p:spPr>
        <p:txBody>
          <a:bodyPr/>
          <a:lstStyle/>
          <a:p>
            <a:r>
              <a:rPr lang="zh-CN" altLang="en-US" dirty="0"/>
              <a:t>设备、器件和工具</a:t>
            </a:r>
            <a:endParaRPr lang="zh-CN" altLang="en-US" dirty="0"/>
          </a:p>
        </p:txBody>
      </p:sp>
      <p:sp>
        <p:nvSpPr>
          <p:cNvPr id="3" name="内容占位符 2"/>
          <p:cNvSpPr>
            <a:spLocks noGrp="1"/>
          </p:cNvSpPr>
          <p:nvPr>
            <p:ph idx="1"/>
          </p:nvPr>
        </p:nvSpPr>
        <p:spPr>
          <a:xfrm>
            <a:off x="160570" y="919048"/>
            <a:ext cx="8822861" cy="5704436"/>
          </a:xfrm>
        </p:spPr>
        <p:txBody>
          <a:bodyPr/>
          <a:lstStyle/>
          <a:p>
            <a:r>
              <a:rPr lang="zh-CN" altLang="en-US" dirty="0"/>
              <a:t>设备和器件</a:t>
            </a:r>
            <a:endParaRPr lang="en-US" altLang="zh-CN" dirty="0"/>
          </a:p>
          <a:p>
            <a:endParaRPr lang="en-US" altLang="zh-CN" dirty="0"/>
          </a:p>
          <a:p>
            <a:endParaRPr lang="en-US" altLang="zh-CN" dirty="0"/>
          </a:p>
          <a:p>
            <a:endParaRPr lang="en-US" altLang="zh-CN" dirty="0"/>
          </a:p>
          <a:p>
            <a:pPr>
              <a:spcBef>
                <a:spcPts val="2995"/>
              </a:spcBef>
            </a:pPr>
            <a:endParaRPr lang="en-US" altLang="zh-CN" dirty="0"/>
          </a:p>
          <a:p>
            <a:pPr>
              <a:spcBef>
                <a:spcPts val="2995"/>
              </a:spcBef>
            </a:pPr>
            <a:r>
              <a:rPr lang="zh-CN" altLang="en-US" dirty="0"/>
              <a:t>工具</a:t>
            </a:r>
            <a:endParaRPr lang="zh-CN" altLang="en-US" dirty="0"/>
          </a:p>
        </p:txBody>
      </p:sp>
      <p:graphicFrame>
        <p:nvGraphicFramePr>
          <p:cNvPr id="4" name="表格 3"/>
          <p:cNvGraphicFramePr>
            <a:graphicFrameLocks noGrp="1"/>
          </p:cNvGraphicFramePr>
          <p:nvPr/>
        </p:nvGraphicFramePr>
        <p:xfrm>
          <a:off x="539552" y="1629540"/>
          <a:ext cx="8215701" cy="2403348"/>
        </p:xfrm>
        <a:graphic>
          <a:graphicData uri="http://schemas.openxmlformats.org/drawingml/2006/table">
            <a:tbl>
              <a:tblPr firstRow="1">
                <a:tableStyleId>{5C22544A-7EE6-4342-B048-85BDC9FD1C3A}</a:tableStyleId>
              </a:tblPr>
              <a:tblGrid>
                <a:gridCol w="3286796"/>
                <a:gridCol w="4928905"/>
              </a:tblGrid>
              <a:tr h="296484">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设备和器件名称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数量</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399818">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主机</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台以上</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399818">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带有</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RJ-45</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端口的以太网卡</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块以上</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399818">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可网管交换机</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台（如组装级联结构的以太网则需</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台以上）</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399818">
                <a:tc>
                  <a:txBody>
                    <a:bodyPr/>
                    <a:lstStyle/>
                    <a:p>
                      <a:pPr indent="0" algn="ctr">
                        <a:lnSpc>
                          <a:spcPct val="170000"/>
                        </a:lnSpc>
                        <a:spcBef>
                          <a:spcPts val="120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RJ-45</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水晶接头</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个以上</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399818">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非屏蔽双绞线</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70000"/>
                        </a:lnSpc>
                        <a:spcBef>
                          <a:spcPts val="1200"/>
                        </a:spcBef>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若干米</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bl>
          </a:graphicData>
        </a:graphic>
      </p:graphicFrame>
      <p:sp>
        <p:nvSpPr>
          <p:cNvPr id="5" name="Rectangle 2"/>
          <p:cNvSpPr>
            <a:spLocks noChangeArrowheads="1"/>
          </p:cNvSpPr>
          <p:nvPr/>
        </p:nvSpPr>
        <p:spPr bwMode="auto">
          <a:xfrm>
            <a:off x="6767918" y="4467175"/>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6" name="对象 5"/>
          <p:cNvGraphicFramePr>
            <a:graphicFrameLocks noChangeAspect="1"/>
          </p:cNvGraphicFramePr>
          <p:nvPr/>
        </p:nvGraphicFramePr>
        <p:xfrm>
          <a:off x="2062048" y="4535232"/>
          <a:ext cx="5324140" cy="1960753"/>
        </p:xfrm>
        <a:graphic>
          <a:graphicData uri="http://schemas.openxmlformats.org/presentationml/2006/ole">
            <mc:AlternateContent xmlns:mc="http://schemas.openxmlformats.org/markup-compatibility/2006">
              <mc:Choice xmlns:v="urn:schemas-microsoft-com:vml" Requires="v">
                <p:oleObj spid="_x0000_s31746" name="Visio" r:id="rId1" imgW="4962525" imgH="1838325" progId="Visio.Drawing.15">
                  <p:embed/>
                </p:oleObj>
              </mc:Choice>
              <mc:Fallback>
                <p:oleObj name="Visio" r:id="rId1" imgW="4962525" imgH="1838325" progId="Visio.Drawing.15">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048" y="4535232"/>
                        <a:ext cx="5324140" cy="1960753"/>
                      </a:xfrm>
                      <a:prstGeom prst="rect">
                        <a:avLst/>
                      </a:prstGeom>
                      <a:noFill/>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84419"/>
            <a:ext cx="8826940" cy="766930"/>
          </a:xfrm>
        </p:spPr>
        <p:txBody>
          <a:bodyPr/>
          <a:lstStyle/>
          <a:p>
            <a:r>
              <a:rPr lang="zh-CN" altLang="en-US" dirty="0"/>
              <a:t>硬件制作与安装过程</a:t>
            </a:r>
            <a:endParaRPr lang="zh-CN" altLang="en-US" dirty="0"/>
          </a:p>
        </p:txBody>
      </p:sp>
      <p:sp>
        <p:nvSpPr>
          <p:cNvPr id="3" name="内容占位符 2"/>
          <p:cNvSpPr>
            <a:spLocks noGrp="1"/>
          </p:cNvSpPr>
          <p:nvPr>
            <p:ph idx="1"/>
          </p:nvPr>
        </p:nvSpPr>
        <p:spPr/>
        <p:txBody>
          <a:bodyPr/>
          <a:lstStyle/>
          <a:p>
            <a:r>
              <a:rPr lang="zh-CN" altLang="en-US" dirty="0"/>
              <a:t>制作直通</a:t>
            </a:r>
            <a:r>
              <a:rPr lang="en-US" altLang="zh-CN" dirty="0"/>
              <a:t>UTP</a:t>
            </a:r>
            <a:r>
              <a:rPr lang="zh-CN" altLang="en-US" dirty="0"/>
              <a:t>电缆</a:t>
            </a:r>
            <a:endParaRPr lang="zh-CN" altLang="en-US" dirty="0"/>
          </a:p>
          <a:p>
            <a:r>
              <a:rPr lang="zh-CN" altLang="en-US" dirty="0"/>
              <a:t>安装以太网卡</a:t>
            </a:r>
            <a:endParaRPr lang="zh-CN" altLang="en-US" dirty="0"/>
          </a:p>
          <a:p>
            <a:r>
              <a:rPr lang="zh-CN" altLang="en-US" dirty="0"/>
              <a:t>将主机接入网络</a:t>
            </a:r>
            <a:endParaRPr lang="zh-CN" altLang="en-US" dirty="0"/>
          </a:p>
          <a:p>
            <a:endParaRPr lang="zh-CN" altLang="en-US" dirty="0"/>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1901886" y="3284984"/>
          <a:ext cx="5238176" cy="2801815"/>
        </p:xfrm>
        <a:graphic>
          <a:graphicData uri="http://schemas.openxmlformats.org/presentationml/2006/ole">
            <mc:AlternateContent xmlns:mc="http://schemas.openxmlformats.org/markup-compatibility/2006">
              <mc:Choice xmlns:v="urn:schemas-microsoft-com:vml" Requires="v">
                <p:oleObj spid="_x0000_s32770" name="Visio" r:id="rId1" imgW="2419350" imgH="1304925" progId="Visio.Drawing.15">
                  <p:embed/>
                </p:oleObj>
              </mc:Choice>
              <mc:Fallback>
                <p:oleObj name="Visio" r:id="rId1" imgW="2419350" imgH="1304925"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86" y="3284984"/>
                        <a:ext cx="5238176" cy="2801815"/>
                      </a:xfrm>
                      <a:prstGeom prst="rect">
                        <a:avLst/>
                      </a:prstGeom>
                      <a:noFill/>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软件安装</a:t>
            </a:r>
            <a:endParaRPr lang="zh-CN" altLang="en-US" dirty="0"/>
          </a:p>
        </p:txBody>
      </p:sp>
      <p:sp>
        <p:nvSpPr>
          <p:cNvPr id="3" name="内容占位符 2"/>
          <p:cNvSpPr>
            <a:spLocks noGrp="1"/>
          </p:cNvSpPr>
          <p:nvPr>
            <p:ph idx="1"/>
          </p:nvPr>
        </p:nvSpPr>
        <p:spPr/>
        <p:txBody>
          <a:bodyPr/>
          <a:lstStyle/>
          <a:p>
            <a:r>
              <a:rPr lang="zh-CN" altLang="en-US" dirty="0"/>
              <a:t>安装网卡驱动程序</a:t>
            </a:r>
            <a:endParaRPr lang="en-US" altLang="zh-CN" dirty="0"/>
          </a:p>
          <a:p>
            <a:r>
              <a:rPr lang="en-US" altLang="zh-CN" dirty="0"/>
              <a:t>TCP/IP</a:t>
            </a:r>
            <a:r>
              <a:rPr lang="zh-CN" altLang="en-US" dirty="0"/>
              <a:t>模块的安装和配置</a:t>
            </a:r>
            <a:endParaRPr lang="en-US" altLang="zh-CN" dirty="0"/>
          </a:p>
          <a:p>
            <a:endParaRPr lang="en-US" altLang="zh-CN"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0865" y="2410904"/>
            <a:ext cx="3190492" cy="4132348"/>
          </a:xfrm>
          <a:prstGeom prst="rect">
            <a:avLst/>
          </a:prstGeom>
          <a:noFill/>
          <a:ln>
            <a:noFill/>
          </a:ln>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237" y="2410904"/>
            <a:ext cx="3598084" cy="4132348"/>
          </a:xfrm>
          <a:prstGeom prst="rect">
            <a:avLst/>
          </a:prstGeom>
          <a:noFill/>
          <a:ln>
            <a:noFill/>
          </a:ln>
        </p:spPr>
      </p:pic>
      <p:sp>
        <p:nvSpPr>
          <p:cNvPr id="7" name="矩形: 圆角 6"/>
          <p:cNvSpPr/>
          <p:nvPr/>
        </p:nvSpPr>
        <p:spPr bwMode="auto">
          <a:xfrm>
            <a:off x="692983" y="4265651"/>
            <a:ext cx="2890248" cy="152118"/>
          </a:xfrm>
          <a:prstGeom prst="roundRect">
            <a:avLst/>
          </a:prstGeom>
          <a:solidFill>
            <a:schemeClr val="accent1">
              <a:alpha val="20000"/>
            </a:schemeClr>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9" name="箭头: 右 8"/>
          <p:cNvSpPr/>
          <p:nvPr/>
        </p:nvSpPr>
        <p:spPr bwMode="auto">
          <a:xfrm>
            <a:off x="3963527" y="4189592"/>
            <a:ext cx="737288" cy="532414"/>
          </a:xfrm>
          <a:prstGeom prs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0" name="矩形: 圆角 9"/>
          <p:cNvSpPr/>
          <p:nvPr/>
        </p:nvSpPr>
        <p:spPr bwMode="auto">
          <a:xfrm>
            <a:off x="5028355" y="3733237"/>
            <a:ext cx="3270543" cy="988769"/>
          </a:xfrm>
          <a:prstGeom prst="roundRect">
            <a:avLst/>
          </a:prstGeom>
          <a:solidFill>
            <a:schemeClr val="accent1">
              <a:alpha val="20000"/>
            </a:schemeClr>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3" name="星形: 十角 12"/>
          <p:cNvSpPr/>
          <p:nvPr/>
        </p:nvSpPr>
        <p:spPr bwMode="auto">
          <a:xfrm>
            <a:off x="2316604" y="6203073"/>
            <a:ext cx="608473" cy="380296"/>
          </a:xfrm>
          <a:prstGeom prst="star10">
            <a:avLst/>
          </a:prstGeom>
          <a:solidFill>
            <a:schemeClr val="accent1">
              <a:alpha val="30000"/>
            </a:schemeClr>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4" name="星形: 十角 13"/>
          <p:cNvSpPr/>
          <p:nvPr/>
        </p:nvSpPr>
        <p:spPr bwMode="auto">
          <a:xfrm>
            <a:off x="7005893" y="6162956"/>
            <a:ext cx="608473" cy="380296"/>
          </a:xfrm>
          <a:prstGeom prst="star10">
            <a:avLst/>
          </a:prstGeom>
          <a:solidFill>
            <a:schemeClr val="accent1">
              <a:alpha val="30000"/>
            </a:schemeClr>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8" presetClass="emph" presetSubtype="0" fill="hold" grpId="1" nodeType="withEffect">
                                  <p:stCondLst>
                                    <p:cond delay="0"/>
                                  </p:stCondLst>
                                  <p:childTnLst>
                                    <p:animRot by="21600000">
                                      <p:cBhvr>
                                        <p:cTn id="12" dur="2000" fill="hold"/>
                                        <p:tgtEl>
                                          <p:spTgt spid="13"/>
                                        </p:tgtEl>
                                        <p:attrNameLst>
                                          <p:attrName>r</p:attrName>
                                        </p:attrNameLst>
                                      </p:cBhvr>
                                    </p:animRo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8" presetClass="emph" presetSubtype="0" fill="hold" grpId="1" nodeType="withEffect">
                                  <p:stCondLst>
                                    <p:cond delay="0"/>
                                  </p:stCondLst>
                                  <p:childTnLst>
                                    <p:animRot by="21600000">
                                      <p:cBhvr>
                                        <p:cTn id="29"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3" grpId="0" animBg="1"/>
      <p:bldP spid="13" grpId="1" animBg="1"/>
      <p:bldP spid="14" grpId="0" animBg="1"/>
      <p:bldP spid="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测试</a:t>
            </a:r>
            <a:endParaRPr lang="zh-CN" altLang="en-US" dirty="0"/>
          </a:p>
        </p:txBody>
      </p:sp>
      <p:sp>
        <p:nvSpPr>
          <p:cNvPr id="3" name="内容占位符 2"/>
          <p:cNvSpPr>
            <a:spLocks noGrp="1"/>
          </p:cNvSpPr>
          <p:nvPr>
            <p:ph idx="1"/>
          </p:nvPr>
        </p:nvSpPr>
        <p:spPr/>
        <p:txBody>
          <a:bodyPr/>
          <a:lstStyle/>
          <a:p>
            <a:r>
              <a:rPr lang="zh-CN" altLang="en-US" dirty="0"/>
              <a:t>用</a:t>
            </a:r>
            <a:r>
              <a:rPr lang="en-US" altLang="zh-CN" dirty="0"/>
              <a:t>Ping</a:t>
            </a:r>
            <a:r>
              <a:rPr lang="zh-CN" altLang="en-US" dirty="0"/>
              <a:t>命令测试网络的连通性</a:t>
            </a:r>
            <a:endParaRPr lang="en-US" altLang="zh-CN" dirty="0"/>
          </a:p>
        </p:txBody>
      </p:sp>
      <p:graphicFrame>
        <p:nvGraphicFramePr>
          <p:cNvPr id="15" name="对象 14"/>
          <p:cNvGraphicFramePr>
            <a:graphicFrameLocks noChangeAspect="1"/>
          </p:cNvGraphicFramePr>
          <p:nvPr/>
        </p:nvGraphicFramePr>
        <p:xfrm>
          <a:off x="4725726" y="1527522"/>
          <a:ext cx="4129456" cy="2208779"/>
        </p:xfrm>
        <a:graphic>
          <a:graphicData uri="http://schemas.openxmlformats.org/presentationml/2006/ole">
            <mc:AlternateContent xmlns:mc="http://schemas.openxmlformats.org/markup-compatibility/2006">
              <mc:Choice xmlns:v="urn:schemas-microsoft-com:vml" Requires="v">
                <p:oleObj spid="_x0000_s33794" name="Visio" r:id="rId1" imgW="2419350" imgH="1304925" progId="Visio.Drawing.15">
                  <p:embed/>
                </p:oleObj>
              </mc:Choice>
              <mc:Fallback>
                <p:oleObj name="Visio" r:id="rId1" imgW="2419350" imgH="1304925" progId="Visio.Drawing.15">
                  <p:embed/>
                  <p:pic>
                    <p:nvPicPr>
                      <p:cNvPr id="0" name="对象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726" y="1527522"/>
                        <a:ext cx="4129456" cy="2208779"/>
                      </a:xfrm>
                      <a:prstGeom prst="rect">
                        <a:avLst/>
                      </a:prstGeom>
                      <a:noFill/>
                    </p:spPr>
                  </p:pic>
                </p:oleObj>
              </mc:Fallback>
            </mc:AlternateContent>
          </a:graphicData>
        </a:graphic>
      </p:graphicFrame>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578" y="3657177"/>
            <a:ext cx="4817385" cy="2814189"/>
          </a:xfrm>
          <a:prstGeom prst="rect">
            <a:avLst/>
          </a:prstGeom>
          <a:noFill/>
          <a:ln>
            <a:noFill/>
          </a:ln>
        </p:spPr>
      </p:pic>
      <p:sp>
        <p:nvSpPr>
          <p:cNvPr id="11" name="对话气泡: 椭圆形 10"/>
          <p:cNvSpPr/>
          <p:nvPr/>
        </p:nvSpPr>
        <p:spPr bwMode="auto">
          <a:xfrm>
            <a:off x="4267764" y="2592349"/>
            <a:ext cx="1749360" cy="988769"/>
          </a:xfrm>
          <a:prstGeom prst="wedgeEllipseCallout">
            <a:avLst>
              <a:gd name="adj1" fmla="val -65267"/>
              <a:gd name="adj2" fmla="val 52940"/>
            </a:avLst>
          </a:prstGeom>
          <a:solidFill>
            <a:schemeClr val="accent1">
              <a:alpha val="29000"/>
            </a:schemeClr>
          </a:solidFill>
          <a:ln w="12700" cap="flat" cmpd="sng" algn="ctr">
            <a:solidFill>
              <a:schemeClr val="bg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2" name="箭头: 下弧形 11"/>
          <p:cNvSpPr/>
          <p:nvPr/>
        </p:nvSpPr>
        <p:spPr bwMode="auto">
          <a:xfrm>
            <a:off x="5180474" y="3581118"/>
            <a:ext cx="3561968" cy="912710"/>
          </a:xfrm>
          <a:prstGeom prst="curvedUpArrow">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交换机级联实验</a:t>
            </a:r>
            <a:endParaRPr lang="zh-CN" altLang="en-US" dirty="0"/>
          </a:p>
        </p:txBody>
      </p:sp>
      <p:sp>
        <p:nvSpPr>
          <p:cNvPr id="3" name="内容占位符 2"/>
          <p:cNvSpPr>
            <a:spLocks noGrp="1"/>
          </p:cNvSpPr>
          <p:nvPr>
            <p:ph idx="1"/>
          </p:nvPr>
        </p:nvSpPr>
        <p:spPr>
          <a:xfrm>
            <a:off x="160570" y="919048"/>
            <a:ext cx="8822861" cy="5704436"/>
          </a:xfrm>
        </p:spPr>
        <p:txBody>
          <a:bodyPr/>
          <a:lstStyle/>
          <a:p>
            <a:r>
              <a:rPr lang="zh-CN" altLang="en-US" sz="2400" dirty="0"/>
              <a:t>上行端口与普通端口级联</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普通端口与普通端口级联</a:t>
            </a:r>
            <a:endParaRPr lang="zh-CN" altLang="en-US" sz="2400" dirty="0"/>
          </a:p>
        </p:txBody>
      </p:sp>
      <p:sp>
        <p:nvSpPr>
          <p:cNvPr id="4" name="Rectangle 2"/>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1958611" y="1556792"/>
          <a:ext cx="5042387" cy="2156007"/>
        </p:xfrm>
        <a:graphic>
          <a:graphicData uri="http://schemas.openxmlformats.org/presentationml/2006/ole">
            <mc:AlternateContent xmlns:mc="http://schemas.openxmlformats.org/markup-compatibility/2006">
              <mc:Choice xmlns:v="urn:schemas-microsoft-com:vml" Requires="v">
                <p:oleObj spid="_x0000_s34818" name="Visio" r:id="rId1" imgW="3924300" imgH="1685925" progId="Visio.Drawing.15">
                  <p:embed/>
                </p:oleObj>
              </mc:Choice>
              <mc:Fallback>
                <p:oleObj name="Visio" r:id="rId1" imgW="3924300" imgH="1685925"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11" y="1556792"/>
                        <a:ext cx="5042387" cy="2156007"/>
                      </a:xfrm>
                      <a:prstGeom prst="rect">
                        <a:avLst/>
                      </a:prstGeom>
                      <a:noFill/>
                    </p:spPr>
                  </p:pic>
                </p:oleObj>
              </mc:Fallback>
            </mc:AlternateContent>
          </a:graphicData>
        </a:graphic>
      </p:graphicFrame>
      <p:sp>
        <p:nvSpPr>
          <p:cNvPr id="6" name="Rectangle 4"/>
          <p:cNvSpPr>
            <a:spLocks noChangeArrowheads="1"/>
          </p:cNvSpPr>
          <p:nvPr/>
        </p:nvSpPr>
        <p:spPr bwMode="auto">
          <a:xfrm>
            <a:off x="4479805" y="-84417"/>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7" name="对象 6"/>
          <p:cNvGraphicFramePr>
            <a:graphicFrameLocks noChangeAspect="1"/>
          </p:cNvGraphicFramePr>
          <p:nvPr/>
        </p:nvGraphicFramePr>
        <p:xfrm>
          <a:off x="2060147" y="4350543"/>
          <a:ext cx="5023705" cy="2156007"/>
        </p:xfrm>
        <a:graphic>
          <a:graphicData uri="http://schemas.openxmlformats.org/presentationml/2006/ole">
            <mc:AlternateContent xmlns:mc="http://schemas.openxmlformats.org/markup-compatibility/2006">
              <mc:Choice xmlns:v="urn:schemas-microsoft-com:vml" Requires="v">
                <p:oleObj spid="_x0000_s34819" name="Visio" r:id="rId3" imgW="3924300" imgH="1685925" progId="Visio.Drawing.15">
                  <p:embed/>
                </p:oleObj>
              </mc:Choice>
              <mc:Fallback>
                <p:oleObj name="Visio" r:id="rId3" imgW="3924300" imgH="1685925" progId="Visio.Drawing.15">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147" y="4350543"/>
                        <a:ext cx="5023705" cy="21560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36370"/>
            <a:ext cx="8826940" cy="766930"/>
          </a:xfrm>
        </p:spPr>
        <p:txBody>
          <a:bodyPr/>
          <a:lstStyle/>
          <a:p>
            <a:r>
              <a:rPr lang="zh-CN" altLang="en-US" dirty="0"/>
              <a:t>交换机的配置</a:t>
            </a:r>
            <a:endParaRPr lang="zh-CN" altLang="en-US" dirty="0"/>
          </a:p>
        </p:txBody>
      </p:sp>
      <p:sp>
        <p:nvSpPr>
          <p:cNvPr id="3" name="内容占位符 2"/>
          <p:cNvSpPr>
            <a:spLocks noGrp="1"/>
          </p:cNvSpPr>
          <p:nvPr>
            <p:ph idx="1"/>
          </p:nvPr>
        </p:nvSpPr>
        <p:spPr/>
        <p:txBody>
          <a:bodyPr/>
          <a:lstStyle/>
          <a:p>
            <a:r>
              <a:rPr lang="zh-CN" altLang="en-US" dirty="0"/>
              <a:t>终端的连接 </a:t>
            </a:r>
            <a:r>
              <a:rPr lang="en-US" altLang="zh-CN" dirty="0"/>
              <a:t>-- </a:t>
            </a:r>
            <a:r>
              <a:rPr lang="zh-CN" altLang="en-US" dirty="0">
                <a:solidFill>
                  <a:srgbClr val="3333CC"/>
                </a:solidFill>
                <a:latin typeface="黑体" panose="02010609060101010101" pitchFamily="49" charset="-122"/>
                <a:ea typeface="黑体" panose="02010609060101010101" pitchFamily="49" charset="-122"/>
              </a:rPr>
              <a:t>串行电缆</a:t>
            </a:r>
            <a:endParaRPr lang="en-US" altLang="zh-CN" dirty="0">
              <a:solidFill>
                <a:srgbClr val="3333CC"/>
              </a:solidFill>
              <a:latin typeface="黑体" panose="02010609060101010101" pitchFamily="49" charset="-122"/>
              <a:ea typeface="黑体" panose="02010609060101010101" pitchFamily="49" charset="-122"/>
            </a:endParaRPr>
          </a:p>
          <a:p>
            <a:pPr lvl="1"/>
            <a:r>
              <a:rPr lang="zh-CN" altLang="en-US" dirty="0"/>
              <a:t>交换机端：通常为</a:t>
            </a:r>
            <a:r>
              <a:rPr lang="en-US" altLang="zh-CN" dirty="0"/>
              <a:t>RJ45</a:t>
            </a:r>
            <a:r>
              <a:rPr lang="zh-CN" altLang="en-US" dirty="0"/>
              <a:t>接口</a:t>
            </a:r>
            <a:endParaRPr lang="en-US" altLang="zh-CN" dirty="0"/>
          </a:p>
          <a:p>
            <a:pPr lvl="1"/>
            <a:r>
              <a:rPr lang="zh-CN" altLang="en-US" dirty="0"/>
              <a:t>主机端：</a:t>
            </a:r>
            <a:r>
              <a:rPr lang="en-US" altLang="zh-CN" dirty="0"/>
              <a:t>DB25</a:t>
            </a:r>
            <a:r>
              <a:rPr lang="zh-CN" altLang="en-US" dirty="0"/>
              <a:t>、</a:t>
            </a:r>
            <a:r>
              <a:rPr lang="en-US" altLang="zh-CN" dirty="0"/>
              <a:t>DB9</a:t>
            </a:r>
            <a:r>
              <a:rPr lang="zh-CN" altLang="en-US" dirty="0"/>
              <a:t>、</a:t>
            </a:r>
            <a:r>
              <a:rPr lang="en-US" altLang="zh-CN" dirty="0"/>
              <a:t>USB</a:t>
            </a:r>
            <a:endParaRPr lang="en-US" altLang="zh-CN" dirty="0"/>
          </a:p>
        </p:txBody>
      </p:sp>
      <p:sp>
        <p:nvSpPr>
          <p:cNvPr id="4" name="Rectangle 2"/>
          <p:cNvSpPr>
            <a:spLocks noChangeArrowheads="1"/>
          </p:cNvSpPr>
          <p:nvPr/>
        </p:nvSpPr>
        <p:spPr bwMode="auto">
          <a:xfrm>
            <a:off x="9812396" y="1367045"/>
            <a:ext cx="184390" cy="1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271" tIns="45635" rIns="91271" bIns="45635" numCol="1" anchor="ctr" anchorCtr="0" compatLnSpc="1">
            <a:spAutoFit/>
          </a:bodyPr>
          <a:lstStyle/>
          <a:p>
            <a:endParaRPr lang="zh-CN" altLang="en-US" sz="500"/>
          </a:p>
        </p:txBody>
      </p:sp>
      <p:graphicFrame>
        <p:nvGraphicFramePr>
          <p:cNvPr id="5" name="对象 4"/>
          <p:cNvGraphicFramePr>
            <a:graphicFrameLocks noChangeAspect="1"/>
          </p:cNvGraphicFramePr>
          <p:nvPr/>
        </p:nvGraphicFramePr>
        <p:xfrm>
          <a:off x="251520" y="3645024"/>
          <a:ext cx="5292897" cy="1749347"/>
        </p:xfrm>
        <a:graphic>
          <a:graphicData uri="http://schemas.openxmlformats.org/presentationml/2006/ole">
            <mc:AlternateContent xmlns:mc="http://schemas.openxmlformats.org/markup-compatibility/2006">
              <mc:Choice xmlns:v="urn:schemas-microsoft-com:vml" Requires="v">
                <p:oleObj spid="_x0000_s35842" name="Visio" r:id="rId1" imgW="5249545" imgH="1727200" progId="Visio.Drawing.11">
                  <p:embed/>
                </p:oleObj>
              </mc:Choice>
              <mc:Fallback>
                <p:oleObj name="Visio" r:id="rId1" imgW="5249545" imgH="1727200"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645024"/>
                        <a:ext cx="5292897" cy="1749347"/>
                      </a:xfrm>
                      <a:prstGeom prst="rect">
                        <a:avLst/>
                      </a:prstGeom>
                      <a:noFill/>
                    </p:spPr>
                  </p:pic>
                </p:oleObj>
              </mc:Fallback>
            </mc:AlternateContent>
          </a:graphicData>
        </a:graphic>
      </p:graphicFrame>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1065" y="1451462"/>
            <a:ext cx="2515342" cy="1319564"/>
          </a:xfrm>
          <a:prstGeom prst="rect">
            <a:avLst/>
          </a:prstGeom>
          <a:noFill/>
          <a:ln>
            <a:noFill/>
          </a:ln>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2476" y="3319188"/>
            <a:ext cx="2132519" cy="1436570"/>
          </a:xfrm>
          <a:prstGeom prst="rect">
            <a:avLst/>
          </a:prstGeom>
          <a:noFill/>
          <a:ln>
            <a:noFill/>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1360" y="5302900"/>
            <a:ext cx="1563355" cy="11408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125" y="188640"/>
            <a:ext cx="8229600" cy="582594"/>
          </a:xfrm>
        </p:spPr>
        <p:txBody>
          <a:bodyPr>
            <a:normAutofit fontScale="90000"/>
          </a:bodyPr>
          <a:lstStyle/>
          <a:p>
            <a:r>
              <a:rPr lang="zh-CN" altLang="en-US" dirty="0"/>
              <a:t>以太网帧结构</a:t>
            </a:r>
            <a:endParaRPr lang="zh-CN" altLang="en-US" dirty="0"/>
          </a:p>
        </p:txBody>
      </p:sp>
      <p:sp>
        <p:nvSpPr>
          <p:cNvPr id="3" name="内容占位符 2"/>
          <p:cNvSpPr>
            <a:spLocks noGrp="1"/>
          </p:cNvSpPr>
          <p:nvPr>
            <p:ph idx="1"/>
          </p:nvPr>
        </p:nvSpPr>
        <p:spPr>
          <a:xfrm>
            <a:off x="214282" y="980737"/>
            <a:ext cx="8715436" cy="5520097"/>
          </a:xfrm>
        </p:spPr>
        <p:txBody>
          <a:bodyPr>
            <a:normAutofit/>
          </a:bodyPr>
          <a:lstStyle/>
          <a:p>
            <a:pPr>
              <a:lnSpc>
                <a:spcPct val="130000"/>
              </a:lnSpc>
            </a:pPr>
            <a:r>
              <a:rPr lang="zh-CN" altLang="en-US" sz="2400" dirty="0"/>
              <a:t>前导码和帧前定界符：保证接收电路在目的地址字段到达前达到稳定状态</a:t>
            </a:r>
            <a:endParaRPr lang="en-US" altLang="zh-CN" sz="2400" dirty="0"/>
          </a:p>
          <a:p>
            <a:pPr lvl="1">
              <a:lnSpc>
                <a:spcPct val="130000"/>
              </a:lnSpc>
            </a:pPr>
            <a:r>
              <a:rPr lang="zh-CN" altLang="en-US" sz="2000" dirty="0"/>
              <a:t>前导码：</a:t>
            </a:r>
            <a:r>
              <a:rPr lang="en-US" altLang="zh-CN" sz="2000" dirty="0"/>
              <a:t>56</a:t>
            </a:r>
            <a:r>
              <a:rPr lang="zh-CN" altLang="en-US" sz="2000" dirty="0"/>
              <a:t>位的</a:t>
            </a:r>
            <a:r>
              <a:rPr lang="en-US" altLang="zh-CN" sz="2000" dirty="0"/>
              <a:t>10101010…101010</a:t>
            </a:r>
            <a:r>
              <a:rPr lang="zh-CN" altLang="en-US" sz="2000" dirty="0"/>
              <a:t>序列</a:t>
            </a:r>
            <a:endParaRPr lang="en-US" altLang="zh-CN" sz="2000" dirty="0"/>
          </a:p>
          <a:p>
            <a:pPr lvl="1">
              <a:lnSpc>
                <a:spcPct val="130000"/>
              </a:lnSpc>
            </a:pPr>
            <a:r>
              <a:rPr lang="zh-CN" altLang="en-US" sz="2000" dirty="0"/>
              <a:t>帧前定界符：</a:t>
            </a:r>
            <a:r>
              <a:rPr lang="en-US" altLang="zh-CN" sz="2000" dirty="0"/>
              <a:t>8</a:t>
            </a:r>
            <a:r>
              <a:rPr lang="zh-CN" altLang="en-US" sz="2000" dirty="0"/>
              <a:t>位的</a:t>
            </a:r>
            <a:r>
              <a:rPr lang="en-US" altLang="zh-CN" sz="2000" dirty="0"/>
              <a:t>10101011</a:t>
            </a:r>
            <a:r>
              <a:rPr lang="zh-CN" altLang="en-US" sz="2000" dirty="0"/>
              <a:t>序列</a:t>
            </a:r>
            <a:endParaRPr lang="zh-CN" altLang="en-US" sz="2000" dirty="0"/>
          </a:p>
          <a:p>
            <a:pPr>
              <a:lnSpc>
                <a:spcPct val="130000"/>
              </a:lnSpc>
              <a:spcBef>
                <a:spcPts val="1200"/>
              </a:spcBef>
            </a:pPr>
            <a:r>
              <a:rPr lang="zh-CN" altLang="en-US" sz="2400" dirty="0"/>
              <a:t>目的地址与源地址：接收结点和发送结点的硬件地址</a:t>
            </a:r>
            <a:endParaRPr lang="en-US" altLang="zh-CN" sz="2400" dirty="0"/>
          </a:p>
          <a:p>
            <a:pPr lvl="1">
              <a:lnSpc>
                <a:spcPct val="130000"/>
              </a:lnSpc>
            </a:pPr>
            <a:r>
              <a:rPr lang="zh-CN" altLang="en-US" sz="2000" dirty="0"/>
              <a:t>硬件地址</a:t>
            </a:r>
            <a:r>
              <a:rPr lang="en-US" altLang="zh-CN" sz="2000" dirty="0"/>
              <a:t>--MAC</a:t>
            </a:r>
            <a:r>
              <a:rPr lang="zh-CN" altLang="en-US" sz="2000" dirty="0"/>
              <a:t>地址</a:t>
            </a:r>
            <a:r>
              <a:rPr lang="en-US" altLang="zh-CN" sz="2000" dirty="0"/>
              <a:t>--</a:t>
            </a:r>
            <a:r>
              <a:rPr lang="zh-CN" altLang="en-US" sz="2000" dirty="0"/>
              <a:t>物理地址</a:t>
            </a:r>
            <a:r>
              <a:rPr lang="en-US" altLang="zh-CN" sz="2000" dirty="0"/>
              <a:t>--</a:t>
            </a:r>
            <a:r>
              <a:rPr lang="zh-CN" altLang="en-US" sz="2000" dirty="0"/>
              <a:t>以太网地址</a:t>
            </a:r>
            <a:endParaRPr lang="en-US" altLang="zh-CN" sz="2000" dirty="0"/>
          </a:p>
          <a:p>
            <a:pPr lvl="1">
              <a:lnSpc>
                <a:spcPct val="130000"/>
              </a:lnSpc>
            </a:pPr>
            <a:r>
              <a:rPr lang="zh-CN" altLang="en-US" sz="2000" dirty="0"/>
              <a:t>由</a:t>
            </a:r>
            <a:r>
              <a:rPr lang="en-US" altLang="zh-CN" sz="2000" dirty="0"/>
              <a:t>48</a:t>
            </a:r>
            <a:r>
              <a:rPr lang="zh-CN" altLang="en-US" sz="2000" dirty="0"/>
              <a:t>位组成（例如：</a:t>
            </a:r>
            <a:r>
              <a:rPr lang="en-US" altLang="zh-CN" sz="2000" dirty="0"/>
              <a:t>52</a:t>
            </a:r>
            <a:endParaRPr lang="en-US" altLang="zh-CN" sz="2000" dirty="0"/>
          </a:p>
          <a:p>
            <a:pPr lvl="1">
              <a:lnSpc>
                <a:spcPct val="130000"/>
              </a:lnSpc>
            </a:pPr>
            <a:r>
              <a:rPr lang="en-US" altLang="zh-CN" sz="2000" dirty="0"/>
              <a:t>-54-ab-31-ac-c6</a:t>
            </a:r>
            <a:r>
              <a:rPr lang="zh-CN" altLang="en-US" sz="2000" dirty="0"/>
              <a:t>）</a:t>
            </a:r>
            <a:endParaRPr lang="zh-CN" altLang="en-US" sz="2000" dirty="0"/>
          </a:p>
          <a:p>
            <a:pPr lvl="1">
              <a:lnSpc>
                <a:spcPct val="130000"/>
              </a:lnSpc>
            </a:pPr>
            <a:r>
              <a:rPr lang="en-US" altLang="zh-CN" sz="2000" dirty="0"/>
              <a:t>IEEE</a:t>
            </a:r>
            <a:r>
              <a:rPr lang="zh-CN" altLang="en-US" sz="2000" dirty="0"/>
              <a:t>注册管理委员会负责分配</a:t>
            </a:r>
            <a:endParaRPr lang="zh-CN" altLang="en-US" sz="2000" dirty="0"/>
          </a:p>
          <a:p>
            <a:pPr lvl="1">
              <a:lnSpc>
                <a:spcPct val="130000"/>
              </a:lnSpc>
            </a:pPr>
            <a:r>
              <a:rPr lang="zh-CN" altLang="en-US" sz="2000" dirty="0"/>
              <a:t>单播地址（第</a:t>
            </a:r>
            <a:r>
              <a:rPr lang="en-US" altLang="zh-CN" sz="2000" dirty="0"/>
              <a:t>1</a:t>
            </a:r>
            <a:r>
              <a:rPr lang="zh-CN" altLang="en-US" sz="2000" dirty="0"/>
              <a:t>位为“</a:t>
            </a:r>
            <a:r>
              <a:rPr lang="en-US" altLang="zh-CN" sz="2000" dirty="0"/>
              <a:t>0”</a:t>
            </a:r>
            <a:r>
              <a:rPr lang="zh-CN" altLang="en-US" sz="2000" dirty="0"/>
              <a:t>）、多播地址（第</a:t>
            </a:r>
            <a:r>
              <a:rPr lang="en-US" altLang="zh-CN" sz="2000" dirty="0"/>
              <a:t>1</a:t>
            </a:r>
            <a:r>
              <a:rPr lang="zh-CN" altLang="en-US" sz="2000" dirty="0"/>
              <a:t>位为“</a:t>
            </a:r>
            <a:r>
              <a:rPr lang="en-US" altLang="zh-CN" sz="2000" dirty="0"/>
              <a:t>1”</a:t>
            </a:r>
            <a:r>
              <a:rPr lang="zh-CN" altLang="en-US" sz="2000" dirty="0"/>
              <a:t>）和广播地址（</a:t>
            </a:r>
            <a:r>
              <a:rPr lang="en-US" altLang="zh-CN" sz="2000" dirty="0"/>
              <a:t>48</a:t>
            </a:r>
            <a:r>
              <a:rPr lang="zh-CN" altLang="en-US" sz="2000" dirty="0"/>
              <a:t>位全“</a:t>
            </a:r>
            <a:r>
              <a:rPr lang="en-US" altLang="zh-CN" sz="2000" dirty="0"/>
              <a:t>1”</a:t>
            </a:r>
            <a:r>
              <a:rPr lang="zh-CN" altLang="en-US" sz="2000" dirty="0"/>
              <a:t>）</a:t>
            </a:r>
            <a:endParaRPr lang="zh-CN" altLang="en-US" sz="2000" dirty="0"/>
          </a:p>
        </p:txBody>
      </p:sp>
      <p:sp>
        <p:nvSpPr>
          <p:cNvPr id="4" name="Rectangle 2"/>
          <p:cNvSpPr>
            <a:spLocks noChangeArrowheads="1"/>
          </p:cNvSpPr>
          <p:nvPr/>
        </p:nvSpPr>
        <p:spPr bwMode="auto">
          <a:xfrm>
            <a:off x="-107157" y="-2710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58168" y="5803138"/>
          <a:ext cx="8878675" cy="707080"/>
        </p:xfrm>
        <a:graphic>
          <a:graphicData uri="http://schemas.openxmlformats.org/presentationml/2006/ole">
            <mc:AlternateContent xmlns:mc="http://schemas.openxmlformats.org/markup-compatibility/2006">
              <mc:Choice xmlns:v="urn:schemas-microsoft-com:vml" Requires="v">
                <p:oleObj spid="_x0000_s11266" name="Visio" r:id="rId1" imgW="7416800" imgH="598170" progId="Visio.Drawing.11">
                  <p:embed/>
                </p:oleObj>
              </mc:Choice>
              <mc:Fallback>
                <p:oleObj name="Visio" r:id="rId1" imgW="7416800" imgH="59817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8" y="5803138"/>
                        <a:ext cx="8878675" cy="707080"/>
                      </a:xfrm>
                      <a:prstGeom prst="rect">
                        <a:avLst/>
                      </a:prstGeom>
                      <a:noFill/>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交换机的配置</a:t>
            </a:r>
            <a:endParaRPr lang="zh-CN" altLang="en-US" dirty="0"/>
          </a:p>
        </p:txBody>
      </p:sp>
      <p:sp>
        <p:nvSpPr>
          <p:cNvPr id="3" name="内容占位符 2"/>
          <p:cNvSpPr>
            <a:spLocks noGrp="1"/>
          </p:cNvSpPr>
          <p:nvPr>
            <p:ph idx="1"/>
          </p:nvPr>
        </p:nvSpPr>
        <p:spPr/>
        <p:txBody>
          <a:bodyPr/>
          <a:lstStyle/>
          <a:p>
            <a:r>
              <a:rPr lang="zh-CN" altLang="en-US" dirty="0"/>
              <a:t>主机端软件</a:t>
            </a:r>
            <a:endParaRPr lang="en-US" altLang="zh-CN" dirty="0"/>
          </a:p>
          <a:p>
            <a:pPr lvl="1"/>
            <a:r>
              <a:rPr lang="zh-CN" altLang="en-US" dirty="0"/>
              <a:t>终端仿真软件：</a:t>
            </a:r>
            <a:r>
              <a:rPr lang="en-US" altLang="zh-CN" dirty="0"/>
              <a:t>Hyper Terminal</a:t>
            </a:r>
            <a:r>
              <a:rPr lang="zh-CN" altLang="en-US" dirty="0"/>
              <a:t>、</a:t>
            </a:r>
            <a:r>
              <a:rPr lang="en-US" altLang="zh-CN" dirty="0"/>
              <a:t>PuTTY</a:t>
            </a:r>
            <a:r>
              <a:rPr lang="zh-CN" altLang="en-US" dirty="0"/>
              <a:t>、</a:t>
            </a:r>
            <a:r>
              <a:rPr lang="en-US" altLang="zh-CN" dirty="0" err="1"/>
              <a:t>SecureCRT</a:t>
            </a:r>
            <a:endParaRPr lang="en-US" altLang="zh-CN" dirty="0"/>
          </a:p>
          <a:p>
            <a:pPr lvl="1"/>
            <a:r>
              <a:rPr lang="zh-CN" altLang="en-US" dirty="0">
                <a:solidFill>
                  <a:srgbClr val="3333CC"/>
                </a:solidFill>
                <a:latin typeface="黑体" panose="02010609060101010101" pitchFamily="49" charset="-122"/>
                <a:ea typeface="黑体" panose="02010609060101010101" pitchFamily="49" charset="-122"/>
              </a:rPr>
              <a:t>超级终端</a:t>
            </a:r>
            <a:r>
              <a:rPr lang="zh-CN" altLang="en-US" dirty="0"/>
              <a:t>：</a:t>
            </a:r>
            <a:r>
              <a:rPr lang="en-US" altLang="zh-CN" dirty="0"/>
              <a:t>Win10</a:t>
            </a:r>
            <a:r>
              <a:rPr lang="zh-CN" altLang="en-US" dirty="0"/>
              <a:t>不再集成，但可网上下载和使用</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2213" y="3124764"/>
            <a:ext cx="2877844" cy="3090277"/>
          </a:xfrm>
          <a:prstGeom prst="rect">
            <a:avLst/>
          </a:prstGeom>
          <a:noFill/>
          <a:ln>
            <a:noFill/>
          </a:ln>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704" y="3124764"/>
            <a:ext cx="4448813" cy="3090277"/>
          </a:xfrm>
          <a:prstGeom prst="rect">
            <a:avLst/>
          </a:prstGeom>
          <a:noFill/>
          <a:ln>
            <a:noFill/>
          </a:ln>
        </p:spPr>
      </p:pic>
      <p:sp>
        <p:nvSpPr>
          <p:cNvPr id="6" name="箭头: 右 5"/>
          <p:cNvSpPr/>
          <p:nvPr/>
        </p:nvSpPr>
        <p:spPr bwMode="auto">
          <a:xfrm>
            <a:off x="3431114" y="4347804"/>
            <a:ext cx="684532" cy="684532"/>
          </a:xfrm>
          <a:prstGeom prs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交换机的配置</a:t>
            </a:r>
            <a:endParaRPr lang="zh-CN" altLang="en-US" dirty="0"/>
          </a:p>
        </p:txBody>
      </p:sp>
      <p:sp>
        <p:nvSpPr>
          <p:cNvPr id="3" name="内容占位符 2"/>
          <p:cNvSpPr>
            <a:spLocks noGrp="1"/>
          </p:cNvSpPr>
          <p:nvPr>
            <p:ph idx="1"/>
          </p:nvPr>
        </p:nvSpPr>
        <p:spPr/>
        <p:txBody>
          <a:bodyPr/>
          <a:lstStyle/>
          <a:p>
            <a:r>
              <a:rPr lang="zh-CN" altLang="en-US" dirty="0"/>
              <a:t>查看以太网交换机的接口</a:t>
            </a:r>
            <a:r>
              <a:rPr lang="en-US" altLang="zh-CN" dirty="0"/>
              <a:t>/MAC</a:t>
            </a:r>
            <a:r>
              <a:rPr lang="zh-CN" altLang="en-US" dirty="0"/>
              <a:t>地址映射表</a:t>
            </a:r>
            <a:endParaRPr lang="en-US" altLang="zh-CN" dirty="0"/>
          </a:p>
          <a:p>
            <a:pPr lvl="1"/>
            <a:r>
              <a:rPr lang="en-US" altLang="zh-CN" dirty="0"/>
              <a:t>show mac-address-table</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6106" y="2364172"/>
            <a:ext cx="6091788" cy="41832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9804" y="2291547"/>
            <a:ext cx="6274562" cy="4284707"/>
          </a:xfrm>
          <a:prstGeom prst="rect">
            <a:avLst/>
          </a:prstGeom>
          <a:noFill/>
          <a:ln>
            <a:noFill/>
          </a:ln>
        </p:spPr>
      </p:pic>
      <p:sp>
        <p:nvSpPr>
          <p:cNvPr id="33794" name="Rectangle 2"/>
          <p:cNvSpPr>
            <a:spLocks noGrp="1" noChangeArrowheads="1"/>
          </p:cNvSpPr>
          <p:nvPr>
            <p:ph type="title"/>
          </p:nvPr>
        </p:nvSpPr>
        <p:spPr/>
        <p:txBody>
          <a:bodyPr/>
          <a:lstStyle/>
          <a:p>
            <a:r>
              <a:rPr lang="zh-CN" altLang="en-US"/>
              <a:t>交换机的配置</a:t>
            </a:r>
            <a:endParaRPr lang="zh-CN" altLang="en-US" dirty="0"/>
          </a:p>
        </p:txBody>
      </p:sp>
      <p:sp>
        <p:nvSpPr>
          <p:cNvPr id="150531" name="Rectangle 3"/>
          <p:cNvSpPr>
            <a:spLocks noGrp="1" noChangeArrowheads="1"/>
          </p:cNvSpPr>
          <p:nvPr>
            <p:ph type="body" idx="1"/>
          </p:nvPr>
        </p:nvSpPr>
        <p:spPr/>
        <p:txBody>
          <a:bodyPr/>
          <a:lstStyle/>
          <a:p>
            <a:r>
              <a:rPr lang="zh-CN" altLang="en-US" dirty="0"/>
              <a:t>查看以太网交换机的接口</a:t>
            </a:r>
            <a:r>
              <a:rPr lang="en-US" altLang="zh-CN" dirty="0"/>
              <a:t>/MAC</a:t>
            </a:r>
            <a:r>
              <a:rPr lang="zh-CN" altLang="en-US" dirty="0"/>
              <a:t>地址映射表</a:t>
            </a:r>
            <a:endParaRPr lang="en-US" altLang="zh-CN" dirty="0"/>
          </a:p>
          <a:p>
            <a:pPr lvl="1"/>
            <a:r>
              <a:rPr lang="en-US" altLang="zh-CN" dirty="0"/>
              <a:t>show mac-address-table</a:t>
            </a:r>
            <a:endParaRPr lang="zh-CN" altLang="en-US" dirty="0"/>
          </a:p>
        </p:txBody>
      </p:sp>
      <p:sp>
        <p:nvSpPr>
          <p:cNvPr id="150535" name="Rectangle 7"/>
          <p:cNvSpPr>
            <a:spLocks noChangeAspect="1" noChangeArrowheads="1"/>
          </p:cNvSpPr>
          <p:nvPr/>
        </p:nvSpPr>
        <p:spPr bwMode="auto">
          <a:xfrm>
            <a:off x="1453575" y="4156778"/>
            <a:ext cx="5856555" cy="150636"/>
          </a:xfrm>
          <a:prstGeom prst="rect">
            <a:avLst/>
          </a:prstGeom>
          <a:solidFill>
            <a:schemeClr val="accent1">
              <a:alpha val="20000"/>
            </a:schemeClr>
          </a:solidFill>
          <a:ln w="19050" algn="ctr">
            <a:solidFill>
              <a:schemeClr val="accent1"/>
            </a:solidFill>
            <a:miter lim="800000"/>
          </a:ln>
        </p:spPr>
        <p:txBody>
          <a:bodyPr wrap="none" anchor="ctr"/>
          <a:lstStyle/>
          <a:p>
            <a:endParaRPr lang="zh-CN" altLang="en-US"/>
          </a:p>
        </p:txBody>
      </p:sp>
      <p:sp>
        <p:nvSpPr>
          <p:cNvPr id="150536" name="Rectangle 8"/>
          <p:cNvSpPr>
            <a:spLocks noChangeAspect="1" noChangeArrowheads="1"/>
          </p:cNvSpPr>
          <p:nvPr/>
        </p:nvSpPr>
        <p:spPr bwMode="auto">
          <a:xfrm>
            <a:off x="1453575" y="4732669"/>
            <a:ext cx="5856555" cy="142543"/>
          </a:xfrm>
          <a:prstGeom prst="rect">
            <a:avLst/>
          </a:prstGeom>
          <a:solidFill>
            <a:schemeClr val="accent2">
              <a:alpha val="20000"/>
            </a:schemeClr>
          </a:solidFill>
          <a:ln w="19050" algn="ctr">
            <a:solidFill>
              <a:schemeClr val="accent2"/>
            </a:solidFill>
            <a:miter lim="800000"/>
          </a:ln>
        </p:spPr>
        <p:txBody>
          <a:bodyPr wrap="none" anchor="ctr"/>
          <a:lstStyle/>
          <a:p>
            <a:endParaRPr lang="zh-CN" altLang="en-US"/>
          </a:p>
        </p:txBody>
      </p:sp>
      <p:sp>
        <p:nvSpPr>
          <p:cNvPr id="150537" name="Rectangle 9"/>
          <p:cNvSpPr>
            <a:spLocks noChangeAspect="1" noChangeArrowheads="1"/>
          </p:cNvSpPr>
          <p:nvPr/>
        </p:nvSpPr>
        <p:spPr bwMode="auto">
          <a:xfrm>
            <a:off x="1453575" y="5380324"/>
            <a:ext cx="5856555" cy="162260"/>
          </a:xfrm>
          <a:prstGeom prst="rect">
            <a:avLst/>
          </a:prstGeom>
          <a:solidFill>
            <a:srgbClr val="FFFF00">
              <a:alpha val="20000"/>
            </a:srgbClr>
          </a:solidFill>
          <a:ln w="19050" algn="ctr">
            <a:solidFill>
              <a:srgbClr val="FFFF00"/>
            </a:solidFill>
            <a:miter lim="800000"/>
          </a:ln>
        </p:spPr>
        <p:txBody>
          <a:bodyPr wrap="none" anchor="ctr"/>
          <a:lstStyle/>
          <a:p>
            <a:endParaRPr lang="zh-CN" altLang="en-US"/>
          </a:p>
        </p:txBody>
      </p:sp>
      <p:sp>
        <p:nvSpPr>
          <p:cNvPr id="150538" name="Rectangle 10"/>
          <p:cNvSpPr>
            <a:spLocks noChangeAspect="1" noChangeArrowheads="1"/>
          </p:cNvSpPr>
          <p:nvPr/>
        </p:nvSpPr>
        <p:spPr bwMode="auto">
          <a:xfrm>
            <a:off x="1453575" y="4877170"/>
            <a:ext cx="5856555" cy="150636"/>
          </a:xfrm>
          <a:prstGeom prst="rect">
            <a:avLst/>
          </a:prstGeom>
          <a:solidFill>
            <a:schemeClr val="bg2">
              <a:alpha val="20000"/>
            </a:schemeClr>
          </a:solidFill>
          <a:ln w="19050" algn="ctr">
            <a:solidFill>
              <a:schemeClr val="bg2"/>
            </a:solidFill>
            <a:miter lim="800000"/>
          </a:ln>
        </p:spPr>
        <p:txBody>
          <a:bodyPr wrap="none" anchor="ctr"/>
          <a:lstStyle/>
          <a:p>
            <a:endParaRPr lang="zh-CN" altLang="en-US"/>
          </a:p>
        </p:txBody>
      </p:sp>
      <p:sp>
        <p:nvSpPr>
          <p:cNvPr id="150539" name="Rectangle 11"/>
          <p:cNvSpPr>
            <a:spLocks noChangeAspect="1" noChangeArrowheads="1"/>
          </p:cNvSpPr>
          <p:nvPr/>
        </p:nvSpPr>
        <p:spPr bwMode="auto">
          <a:xfrm>
            <a:off x="1453575" y="5544283"/>
            <a:ext cx="5856555" cy="130923"/>
          </a:xfrm>
          <a:prstGeom prst="rect">
            <a:avLst/>
          </a:prstGeom>
          <a:solidFill>
            <a:srgbClr val="339933">
              <a:alpha val="20000"/>
            </a:srgbClr>
          </a:solidFill>
          <a:ln w="19050" algn="ctr">
            <a:solidFill>
              <a:srgbClr val="339933"/>
            </a:solidFill>
            <a:miter lim="800000"/>
          </a:ln>
        </p:spPr>
        <p:txBody>
          <a:bodyPr wrap="none" anchor="ctr"/>
          <a:lstStyle/>
          <a:p>
            <a:endParaRPr lang="zh-CN" altLang="en-US"/>
          </a:p>
        </p:txBody>
      </p:sp>
      <p:sp>
        <p:nvSpPr>
          <p:cNvPr id="150540" name="Rectangle 12"/>
          <p:cNvSpPr>
            <a:spLocks noChangeArrowheads="1"/>
          </p:cNvSpPr>
          <p:nvPr/>
        </p:nvSpPr>
        <p:spPr bwMode="auto">
          <a:xfrm>
            <a:off x="1453575" y="5976093"/>
            <a:ext cx="5856555" cy="127697"/>
          </a:xfrm>
          <a:prstGeom prst="rect">
            <a:avLst/>
          </a:prstGeom>
          <a:solidFill>
            <a:schemeClr val="hlink">
              <a:alpha val="20000"/>
            </a:schemeClr>
          </a:solidFill>
          <a:ln w="19050" algn="ctr">
            <a:solidFill>
              <a:schemeClr val="hlink"/>
            </a:solidFill>
            <a:miter lim="800000"/>
          </a:ln>
        </p:spPr>
        <p:txBody>
          <a:bodyPr wrap="none" anchor="ctr"/>
          <a:lstStyle/>
          <a:p>
            <a:endParaRPr lang="zh-CN" altLang="en-US"/>
          </a:p>
        </p:txBody>
      </p:sp>
      <p:sp>
        <p:nvSpPr>
          <p:cNvPr id="150541" name="Rectangle 13"/>
          <p:cNvSpPr>
            <a:spLocks noChangeAspect="1" noChangeArrowheads="1"/>
          </p:cNvSpPr>
          <p:nvPr/>
        </p:nvSpPr>
        <p:spPr bwMode="auto">
          <a:xfrm>
            <a:off x="1453575" y="4312842"/>
            <a:ext cx="5856555" cy="417977"/>
          </a:xfrm>
          <a:prstGeom prst="rect">
            <a:avLst/>
          </a:prstGeom>
          <a:solidFill>
            <a:srgbClr val="FF0000">
              <a:alpha val="20000"/>
            </a:srgbClr>
          </a:solidFill>
          <a:ln w="19050" algn="ctr">
            <a:solidFill>
              <a:srgbClr val="FF0000"/>
            </a:solidFill>
            <a:miter lim="800000"/>
          </a:ln>
        </p:spPr>
        <p:txBody>
          <a:bodyPr wrap="none" anchor="ctr"/>
          <a:lstStyle/>
          <a:p>
            <a:endParaRPr lang="zh-CN" altLang="en-US"/>
          </a:p>
        </p:txBody>
      </p:sp>
      <p:sp>
        <p:nvSpPr>
          <p:cNvPr id="150542" name="Rectangle 14"/>
          <p:cNvSpPr>
            <a:spLocks noChangeAspect="1" noChangeArrowheads="1"/>
          </p:cNvSpPr>
          <p:nvPr/>
        </p:nvSpPr>
        <p:spPr bwMode="auto">
          <a:xfrm>
            <a:off x="1453575" y="5016362"/>
            <a:ext cx="5856555" cy="374104"/>
          </a:xfrm>
          <a:prstGeom prst="rect">
            <a:avLst/>
          </a:prstGeom>
          <a:solidFill>
            <a:srgbClr val="FF0000">
              <a:alpha val="20000"/>
            </a:srgbClr>
          </a:solidFill>
          <a:ln w="19050" algn="ctr">
            <a:solidFill>
              <a:srgbClr val="FF0000"/>
            </a:solidFill>
            <a:miter lim="800000"/>
          </a:ln>
        </p:spPr>
        <p:txBody>
          <a:bodyPr wrap="none" anchor="ctr"/>
          <a:lstStyle/>
          <a:p>
            <a:endParaRPr lang="zh-CN" altLang="en-US"/>
          </a:p>
        </p:txBody>
      </p:sp>
      <p:sp>
        <p:nvSpPr>
          <p:cNvPr id="150543" name="Rectangle 15"/>
          <p:cNvSpPr>
            <a:spLocks noChangeAspect="1" noChangeArrowheads="1"/>
          </p:cNvSpPr>
          <p:nvPr/>
        </p:nvSpPr>
        <p:spPr bwMode="auto">
          <a:xfrm>
            <a:off x="1453575" y="5686595"/>
            <a:ext cx="5856555" cy="282334"/>
          </a:xfrm>
          <a:prstGeom prst="rect">
            <a:avLst/>
          </a:prstGeom>
          <a:solidFill>
            <a:srgbClr val="FF0000">
              <a:alpha val="20000"/>
            </a:srgbClr>
          </a:solidFill>
          <a:ln w="19050"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0535"/>
                                        </p:tgtEl>
                                        <p:attrNameLst>
                                          <p:attrName>style.visibility</p:attrName>
                                        </p:attrNameLst>
                                      </p:cBhvr>
                                      <p:to>
                                        <p:strVal val="visible"/>
                                      </p:to>
                                    </p:set>
                                    <p:anim calcmode="lin" valueType="num">
                                      <p:cBhvr additive="base">
                                        <p:cTn id="7" dur="500" fill="hold"/>
                                        <p:tgtEl>
                                          <p:spTgt spid="150535"/>
                                        </p:tgtEl>
                                        <p:attrNameLst>
                                          <p:attrName>ppt_x</p:attrName>
                                        </p:attrNameLst>
                                      </p:cBhvr>
                                      <p:tavLst>
                                        <p:tav tm="0">
                                          <p:val>
                                            <p:strVal val="#ppt_x"/>
                                          </p:val>
                                        </p:tav>
                                        <p:tav tm="100000">
                                          <p:val>
                                            <p:strVal val="#ppt_x"/>
                                          </p:val>
                                        </p:tav>
                                      </p:tavLst>
                                    </p:anim>
                                    <p:anim calcmode="lin" valueType="num">
                                      <p:cBhvr additive="base">
                                        <p:cTn id="8" dur="500" fill="hold"/>
                                        <p:tgtEl>
                                          <p:spTgt spid="1505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536"/>
                                        </p:tgtEl>
                                        <p:attrNameLst>
                                          <p:attrName>style.visibility</p:attrName>
                                        </p:attrNameLst>
                                      </p:cBhvr>
                                      <p:to>
                                        <p:strVal val="visible"/>
                                      </p:to>
                                    </p:set>
                                    <p:anim calcmode="lin" valueType="num">
                                      <p:cBhvr additive="base">
                                        <p:cTn id="11" dur="500" fill="hold"/>
                                        <p:tgtEl>
                                          <p:spTgt spid="150536"/>
                                        </p:tgtEl>
                                        <p:attrNameLst>
                                          <p:attrName>ppt_x</p:attrName>
                                        </p:attrNameLst>
                                      </p:cBhvr>
                                      <p:tavLst>
                                        <p:tav tm="0">
                                          <p:val>
                                            <p:strVal val="#ppt_x"/>
                                          </p:val>
                                        </p:tav>
                                        <p:tav tm="100000">
                                          <p:val>
                                            <p:strVal val="#ppt_x"/>
                                          </p:val>
                                        </p:tav>
                                      </p:tavLst>
                                    </p:anim>
                                    <p:anim calcmode="lin" valueType="num">
                                      <p:cBhvr additive="base">
                                        <p:cTn id="12" dur="500" fill="hold"/>
                                        <p:tgtEl>
                                          <p:spTgt spid="1505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0538"/>
                                        </p:tgtEl>
                                        <p:attrNameLst>
                                          <p:attrName>style.visibility</p:attrName>
                                        </p:attrNameLst>
                                      </p:cBhvr>
                                      <p:to>
                                        <p:strVal val="visible"/>
                                      </p:to>
                                    </p:set>
                                    <p:anim calcmode="lin" valueType="num">
                                      <p:cBhvr additive="base">
                                        <p:cTn id="15" dur="500" fill="hold"/>
                                        <p:tgtEl>
                                          <p:spTgt spid="150538"/>
                                        </p:tgtEl>
                                        <p:attrNameLst>
                                          <p:attrName>ppt_x</p:attrName>
                                        </p:attrNameLst>
                                      </p:cBhvr>
                                      <p:tavLst>
                                        <p:tav tm="0">
                                          <p:val>
                                            <p:strVal val="#ppt_x"/>
                                          </p:val>
                                        </p:tav>
                                        <p:tav tm="100000">
                                          <p:val>
                                            <p:strVal val="#ppt_x"/>
                                          </p:val>
                                        </p:tav>
                                      </p:tavLst>
                                    </p:anim>
                                    <p:anim calcmode="lin" valueType="num">
                                      <p:cBhvr additive="base">
                                        <p:cTn id="16" dur="500" fill="hold"/>
                                        <p:tgtEl>
                                          <p:spTgt spid="1505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0537"/>
                                        </p:tgtEl>
                                        <p:attrNameLst>
                                          <p:attrName>style.visibility</p:attrName>
                                        </p:attrNameLst>
                                      </p:cBhvr>
                                      <p:to>
                                        <p:strVal val="visible"/>
                                      </p:to>
                                    </p:set>
                                    <p:anim calcmode="lin" valueType="num">
                                      <p:cBhvr additive="base">
                                        <p:cTn id="19" dur="500" fill="hold"/>
                                        <p:tgtEl>
                                          <p:spTgt spid="150537"/>
                                        </p:tgtEl>
                                        <p:attrNameLst>
                                          <p:attrName>ppt_x</p:attrName>
                                        </p:attrNameLst>
                                      </p:cBhvr>
                                      <p:tavLst>
                                        <p:tav tm="0">
                                          <p:val>
                                            <p:strVal val="#ppt_x"/>
                                          </p:val>
                                        </p:tav>
                                        <p:tav tm="100000">
                                          <p:val>
                                            <p:strVal val="#ppt_x"/>
                                          </p:val>
                                        </p:tav>
                                      </p:tavLst>
                                    </p:anim>
                                    <p:anim calcmode="lin" valueType="num">
                                      <p:cBhvr additive="base">
                                        <p:cTn id="20" dur="500" fill="hold"/>
                                        <p:tgtEl>
                                          <p:spTgt spid="1505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0539"/>
                                        </p:tgtEl>
                                        <p:attrNameLst>
                                          <p:attrName>style.visibility</p:attrName>
                                        </p:attrNameLst>
                                      </p:cBhvr>
                                      <p:to>
                                        <p:strVal val="visible"/>
                                      </p:to>
                                    </p:set>
                                    <p:anim calcmode="lin" valueType="num">
                                      <p:cBhvr additive="base">
                                        <p:cTn id="23" dur="500" fill="hold"/>
                                        <p:tgtEl>
                                          <p:spTgt spid="150539"/>
                                        </p:tgtEl>
                                        <p:attrNameLst>
                                          <p:attrName>ppt_x</p:attrName>
                                        </p:attrNameLst>
                                      </p:cBhvr>
                                      <p:tavLst>
                                        <p:tav tm="0">
                                          <p:val>
                                            <p:strVal val="#ppt_x"/>
                                          </p:val>
                                        </p:tav>
                                        <p:tav tm="100000">
                                          <p:val>
                                            <p:strVal val="#ppt_x"/>
                                          </p:val>
                                        </p:tav>
                                      </p:tavLst>
                                    </p:anim>
                                    <p:anim calcmode="lin" valueType="num">
                                      <p:cBhvr additive="base">
                                        <p:cTn id="24" dur="500" fill="hold"/>
                                        <p:tgtEl>
                                          <p:spTgt spid="1505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0540"/>
                                        </p:tgtEl>
                                        <p:attrNameLst>
                                          <p:attrName>style.visibility</p:attrName>
                                        </p:attrNameLst>
                                      </p:cBhvr>
                                      <p:to>
                                        <p:strVal val="visible"/>
                                      </p:to>
                                    </p:set>
                                    <p:anim calcmode="lin" valueType="num">
                                      <p:cBhvr additive="base">
                                        <p:cTn id="27" dur="500" fill="hold"/>
                                        <p:tgtEl>
                                          <p:spTgt spid="150540"/>
                                        </p:tgtEl>
                                        <p:attrNameLst>
                                          <p:attrName>ppt_x</p:attrName>
                                        </p:attrNameLst>
                                      </p:cBhvr>
                                      <p:tavLst>
                                        <p:tav tm="0">
                                          <p:val>
                                            <p:strVal val="#ppt_x"/>
                                          </p:val>
                                        </p:tav>
                                        <p:tav tm="100000">
                                          <p:val>
                                            <p:strVal val="#ppt_x"/>
                                          </p:val>
                                        </p:tav>
                                      </p:tavLst>
                                    </p:anim>
                                    <p:anim calcmode="lin" valueType="num">
                                      <p:cBhvr additive="base">
                                        <p:cTn id="28" dur="500" fill="hold"/>
                                        <p:tgtEl>
                                          <p:spTgt spid="1505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0541"/>
                                        </p:tgtEl>
                                        <p:attrNameLst>
                                          <p:attrName>style.visibility</p:attrName>
                                        </p:attrNameLst>
                                      </p:cBhvr>
                                      <p:to>
                                        <p:strVal val="visible"/>
                                      </p:to>
                                    </p:set>
                                    <p:anim calcmode="lin" valueType="num">
                                      <p:cBhvr additive="base">
                                        <p:cTn id="33" dur="500" fill="hold"/>
                                        <p:tgtEl>
                                          <p:spTgt spid="150541"/>
                                        </p:tgtEl>
                                        <p:attrNameLst>
                                          <p:attrName>ppt_x</p:attrName>
                                        </p:attrNameLst>
                                      </p:cBhvr>
                                      <p:tavLst>
                                        <p:tav tm="0">
                                          <p:val>
                                            <p:strVal val="#ppt_x"/>
                                          </p:val>
                                        </p:tav>
                                        <p:tav tm="100000">
                                          <p:val>
                                            <p:strVal val="#ppt_x"/>
                                          </p:val>
                                        </p:tav>
                                      </p:tavLst>
                                    </p:anim>
                                    <p:anim calcmode="lin" valueType="num">
                                      <p:cBhvr additive="base">
                                        <p:cTn id="34" dur="500" fill="hold"/>
                                        <p:tgtEl>
                                          <p:spTgt spid="15054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0542"/>
                                        </p:tgtEl>
                                        <p:attrNameLst>
                                          <p:attrName>style.visibility</p:attrName>
                                        </p:attrNameLst>
                                      </p:cBhvr>
                                      <p:to>
                                        <p:strVal val="visible"/>
                                      </p:to>
                                    </p:set>
                                    <p:anim calcmode="lin" valueType="num">
                                      <p:cBhvr additive="base">
                                        <p:cTn id="37" dur="500" fill="hold"/>
                                        <p:tgtEl>
                                          <p:spTgt spid="150542"/>
                                        </p:tgtEl>
                                        <p:attrNameLst>
                                          <p:attrName>ppt_x</p:attrName>
                                        </p:attrNameLst>
                                      </p:cBhvr>
                                      <p:tavLst>
                                        <p:tav tm="0">
                                          <p:val>
                                            <p:strVal val="#ppt_x"/>
                                          </p:val>
                                        </p:tav>
                                        <p:tav tm="100000">
                                          <p:val>
                                            <p:strVal val="#ppt_x"/>
                                          </p:val>
                                        </p:tav>
                                      </p:tavLst>
                                    </p:anim>
                                    <p:anim calcmode="lin" valueType="num">
                                      <p:cBhvr additive="base">
                                        <p:cTn id="38" dur="500" fill="hold"/>
                                        <p:tgtEl>
                                          <p:spTgt spid="15054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0543"/>
                                        </p:tgtEl>
                                        <p:attrNameLst>
                                          <p:attrName>style.visibility</p:attrName>
                                        </p:attrNameLst>
                                      </p:cBhvr>
                                      <p:to>
                                        <p:strVal val="visible"/>
                                      </p:to>
                                    </p:set>
                                    <p:anim calcmode="lin" valueType="num">
                                      <p:cBhvr additive="base">
                                        <p:cTn id="41" dur="500" fill="hold"/>
                                        <p:tgtEl>
                                          <p:spTgt spid="150543"/>
                                        </p:tgtEl>
                                        <p:attrNameLst>
                                          <p:attrName>ppt_x</p:attrName>
                                        </p:attrNameLst>
                                      </p:cBhvr>
                                      <p:tavLst>
                                        <p:tav tm="0">
                                          <p:val>
                                            <p:strVal val="#ppt_x"/>
                                          </p:val>
                                        </p:tav>
                                        <p:tav tm="100000">
                                          <p:val>
                                            <p:strVal val="#ppt_x"/>
                                          </p:val>
                                        </p:tav>
                                      </p:tavLst>
                                    </p:anim>
                                    <p:anim calcmode="lin" valueType="num">
                                      <p:cBhvr additive="base">
                                        <p:cTn id="42" dur="500" fill="hold"/>
                                        <p:tgtEl>
                                          <p:spTgt spid="150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5" grpId="0" animBg="1"/>
      <p:bldP spid="150536" grpId="0" animBg="1"/>
      <p:bldP spid="150537" grpId="0" animBg="1"/>
      <p:bldP spid="150538" grpId="0" animBg="1"/>
      <p:bldP spid="150539" grpId="0" animBg="1"/>
      <p:bldP spid="150540" grpId="0" animBg="1"/>
      <p:bldP spid="150541" grpId="0" animBg="1"/>
      <p:bldP spid="150542" grpId="0" animBg="1"/>
      <p:bldP spid="1505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Packet Tracer</a:t>
            </a:r>
            <a:r>
              <a:rPr lang="zh-CN" altLang="en-US" dirty="0"/>
              <a:t>仿真软件</a:t>
            </a:r>
            <a:endParaRPr lang="zh-CN" altLang="en-US" dirty="0"/>
          </a:p>
        </p:txBody>
      </p:sp>
      <p:sp>
        <p:nvSpPr>
          <p:cNvPr id="3" name="内容占位符 2"/>
          <p:cNvSpPr>
            <a:spLocks noGrp="1"/>
          </p:cNvSpPr>
          <p:nvPr>
            <p:ph idx="1"/>
          </p:nvPr>
        </p:nvSpPr>
        <p:spPr/>
        <p:txBody>
          <a:bodyPr/>
          <a:lstStyle/>
          <a:p>
            <a:r>
              <a:rPr lang="en-US" altLang="zh-CN" dirty="0"/>
              <a:t>Packet Tracer</a:t>
            </a:r>
            <a:r>
              <a:rPr lang="zh-CN" altLang="en-US" dirty="0"/>
              <a:t>：</a:t>
            </a:r>
            <a:r>
              <a:rPr lang="en-US" altLang="zh-CN" dirty="0"/>
              <a:t>Cisco</a:t>
            </a:r>
            <a:r>
              <a:rPr lang="zh-CN" altLang="en-US" dirty="0"/>
              <a:t>公司的网络仿真软件</a:t>
            </a:r>
            <a:endParaRPr lang="en-US" altLang="zh-CN" dirty="0"/>
          </a:p>
          <a:p>
            <a:pPr>
              <a:spcBef>
                <a:spcPts val="0"/>
              </a:spcBef>
            </a:pPr>
            <a:r>
              <a:rPr lang="zh-CN" altLang="en-US" dirty="0"/>
              <a:t>工作界面</a:t>
            </a:r>
            <a:endParaRPr lang="zh-CN" altLang="en-US" dirty="0"/>
          </a:p>
        </p:txBody>
      </p:sp>
      <p:pic>
        <p:nvPicPr>
          <p:cNvPr id="17" name="图片 16"/>
          <p:cNvPicPr>
            <a:picLocks noChangeAspect="1"/>
          </p:cNvPicPr>
          <p:nvPr/>
        </p:nvPicPr>
        <p:blipFill>
          <a:blip r:embed="rId1"/>
          <a:stretch>
            <a:fillRect/>
          </a:stretch>
        </p:blipFill>
        <p:spPr>
          <a:xfrm>
            <a:off x="1432976" y="2288113"/>
            <a:ext cx="6278049" cy="422360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Packet Tracer</a:t>
            </a:r>
            <a:r>
              <a:rPr lang="zh-CN" altLang="en-US" dirty="0"/>
              <a:t>仿真环境下的以太网组网</a:t>
            </a:r>
            <a:endParaRPr lang="zh-CN" altLang="en-US" dirty="0"/>
          </a:p>
        </p:txBody>
      </p:sp>
      <p:pic>
        <p:nvPicPr>
          <p:cNvPr id="4" name="内容占位符 3"/>
          <p:cNvPicPr>
            <a:picLocks noGrp="1" noChangeAspect="1"/>
          </p:cNvPicPr>
          <p:nvPr>
            <p:ph idx="1"/>
          </p:nvPr>
        </p:nvPicPr>
        <p:blipFill>
          <a:blip r:embed="rId1"/>
          <a:stretch>
            <a:fillRect/>
          </a:stretch>
        </p:blipFill>
        <p:spPr>
          <a:xfrm>
            <a:off x="1243993" y="1071166"/>
            <a:ext cx="6656015" cy="5552318"/>
          </a:xfrm>
          <a:prstGeom prst="rect">
            <a:avLst/>
          </a:prstGeom>
        </p:spPr>
      </p:pic>
      <p:pic>
        <p:nvPicPr>
          <p:cNvPr id="7" name="图片 6"/>
          <p:cNvPicPr>
            <a:picLocks noChangeAspect="1"/>
          </p:cNvPicPr>
          <p:nvPr/>
        </p:nvPicPr>
        <p:blipFill>
          <a:blip r:embed="rId2"/>
          <a:stretch>
            <a:fillRect/>
          </a:stretch>
        </p:blipFill>
        <p:spPr>
          <a:xfrm>
            <a:off x="1230314" y="1071167"/>
            <a:ext cx="6688288" cy="5564384"/>
          </a:xfrm>
          <a:prstGeom prst="rect">
            <a:avLst/>
          </a:prstGeom>
        </p:spPr>
      </p:pic>
      <p:pic>
        <p:nvPicPr>
          <p:cNvPr id="8" name="图片 7"/>
          <p:cNvPicPr>
            <a:picLocks noChangeAspect="1"/>
          </p:cNvPicPr>
          <p:nvPr/>
        </p:nvPicPr>
        <p:blipFill>
          <a:blip r:embed="rId3"/>
          <a:stretch>
            <a:fillRect/>
          </a:stretch>
        </p:blipFill>
        <p:spPr>
          <a:xfrm>
            <a:off x="1215759" y="1057905"/>
            <a:ext cx="6697927" cy="5612812"/>
          </a:xfrm>
          <a:prstGeom prst="rect">
            <a:avLst/>
          </a:prstGeom>
        </p:spPr>
      </p:pic>
      <p:sp>
        <p:nvSpPr>
          <p:cNvPr id="5" name="矩形: 圆角 4"/>
          <p:cNvSpPr/>
          <p:nvPr/>
        </p:nvSpPr>
        <p:spPr bwMode="auto">
          <a:xfrm>
            <a:off x="1243993" y="6243189"/>
            <a:ext cx="6656014" cy="462693"/>
          </a:xfrm>
          <a:prstGeom prst="roundRect">
            <a:avLst/>
          </a:prstGeom>
          <a:solidFill>
            <a:srgbClr val="C00000">
              <a:alpha val="30000"/>
            </a:srgbClr>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设备的配置</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6855" y="995107"/>
            <a:ext cx="4347362" cy="3346603"/>
          </a:xfrm>
          <a:prstGeom prst="rect">
            <a:avLst/>
          </a:prstGeom>
          <a:noFill/>
          <a:ln>
            <a:noFill/>
          </a:ln>
        </p:spPr>
      </p:pic>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687" y="3352941"/>
            <a:ext cx="3422662" cy="3304366"/>
          </a:xfrm>
          <a:prstGeom prst="rect">
            <a:avLst/>
          </a:prstGeom>
          <a:noFill/>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528" y="2702231"/>
            <a:ext cx="4084785" cy="3955076"/>
          </a:xfrm>
          <a:prstGeom prst="rect">
            <a:avLst/>
          </a:prstGeom>
          <a:noFill/>
          <a:ln>
            <a:noFill/>
          </a:ln>
        </p:spPr>
      </p:pic>
      <p:sp>
        <p:nvSpPr>
          <p:cNvPr id="7" name="对话气泡: 椭圆形 6"/>
          <p:cNvSpPr/>
          <p:nvPr/>
        </p:nvSpPr>
        <p:spPr bwMode="auto">
          <a:xfrm>
            <a:off x="2985963" y="2516291"/>
            <a:ext cx="836651" cy="650710"/>
          </a:xfrm>
          <a:prstGeom prst="wedgeEllipseCallout">
            <a:avLst>
              <a:gd name="adj1" fmla="val -105445"/>
              <a:gd name="adj2" fmla="val 77553"/>
            </a:avLst>
          </a:prstGeom>
          <a:solidFill>
            <a:srgbClr val="C00000">
              <a:alpha val="20000"/>
            </a:srgbClr>
          </a:solidFill>
          <a:ln w="2222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8" name="矩形 7"/>
          <p:cNvSpPr/>
          <p:nvPr/>
        </p:nvSpPr>
        <p:spPr bwMode="auto">
          <a:xfrm>
            <a:off x="464806" y="3885355"/>
            <a:ext cx="760591" cy="684532"/>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9" name="箭头: 右 8"/>
          <p:cNvSpPr/>
          <p:nvPr/>
        </p:nvSpPr>
        <p:spPr bwMode="auto">
          <a:xfrm>
            <a:off x="3887468" y="4874124"/>
            <a:ext cx="760591" cy="532414"/>
          </a:xfrm>
          <a:prstGeom prst="rightArrow">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10" name="矩形 9"/>
          <p:cNvSpPr/>
          <p:nvPr/>
        </p:nvSpPr>
        <p:spPr bwMode="auto">
          <a:xfrm>
            <a:off x="5964727" y="3809296"/>
            <a:ext cx="2486290" cy="988769"/>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8" presetClass="emph" presetSubtype="0" fill="hold" grpId="0" nodeType="withEffect">
                                  <p:stCondLst>
                                    <p:cond delay="0"/>
                                  </p:stCondLst>
                                  <p:childTnLst>
                                    <p:animRot by="21600000">
                                      <p:cBhvr>
                                        <p:cTn id="17" dur="2000" fill="hold"/>
                                        <p:tgtEl>
                                          <p:spTgt spid="8"/>
                                        </p:tgtEl>
                                        <p:attrNameLst>
                                          <p:attrName>r</p:attrName>
                                        </p:attrNameLst>
                                      </p:cBhvr>
                                    </p:animRo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连通性测试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6855" y="995107"/>
            <a:ext cx="4347362" cy="3346603"/>
          </a:xfrm>
          <a:prstGeom prst="rect">
            <a:avLst/>
          </a:prstGeom>
          <a:noFill/>
          <a:ln>
            <a:noFill/>
          </a:ln>
        </p:spPr>
      </p:pic>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687" y="3352941"/>
            <a:ext cx="3422662" cy="3304366"/>
          </a:xfrm>
          <a:prstGeom prst="rect">
            <a:avLst/>
          </a:prstGeom>
          <a:noFill/>
          <a:ln>
            <a:noFill/>
          </a:ln>
        </p:spPr>
      </p:pic>
      <p:sp>
        <p:nvSpPr>
          <p:cNvPr id="7" name="对话气泡: 椭圆形 6"/>
          <p:cNvSpPr/>
          <p:nvPr/>
        </p:nvSpPr>
        <p:spPr bwMode="auto">
          <a:xfrm>
            <a:off x="2985963" y="2516291"/>
            <a:ext cx="836651" cy="650710"/>
          </a:xfrm>
          <a:prstGeom prst="wedgeEllipseCallout">
            <a:avLst>
              <a:gd name="adj1" fmla="val -105445"/>
              <a:gd name="adj2" fmla="val 77553"/>
            </a:avLst>
          </a:prstGeom>
          <a:solidFill>
            <a:srgbClr val="C00000">
              <a:alpha val="20000"/>
            </a:srgbClr>
          </a:solidFill>
          <a:ln w="2222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8" name="矩形 7"/>
          <p:cNvSpPr/>
          <p:nvPr/>
        </p:nvSpPr>
        <p:spPr bwMode="auto">
          <a:xfrm>
            <a:off x="2746581" y="3885355"/>
            <a:ext cx="760591" cy="684532"/>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9" name="箭头: 右 8"/>
          <p:cNvSpPr/>
          <p:nvPr/>
        </p:nvSpPr>
        <p:spPr bwMode="auto">
          <a:xfrm>
            <a:off x="3887468" y="4874124"/>
            <a:ext cx="760591" cy="532414"/>
          </a:xfrm>
          <a:prstGeom prst="rightArrow">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177" y="2668409"/>
            <a:ext cx="4208441" cy="3988898"/>
          </a:xfrm>
          <a:prstGeom prst="rect">
            <a:avLst/>
          </a:prstGeom>
          <a:noFill/>
          <a:ln>
            <a:noFill/>
          </a:ln>
        </p:spPr>
      </p:pic>
      <p:sp>
        <p:nvSpPr>
          <p:cNvPr id="10" name="矩形 9"/>
          <p:cNvSpPr/>
          <p:nvPr/>
        </p:nvSpPr>
        <p:spPr bwMode="auto">
          <a:xfrm>
            <a:off x="4952296" y="3809296"/>
            <a:ext cx="3879017" cy="1749360"/>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8" presetClass="emph" presetSubtype="0" fill="hold" grpId="0" nodeType="withEffect">
                                  <p:stCondLst>
                                    <p:cond delay="0"/>
                                  </p:stCondLst>
                                  <p:childTnLst>
                                    <p:animRot by="21600000">
                                      <p:cBhvr>
                                        <p:cTn id="17" dur="2000" fill="hold"/>
                                        <p:tgtEl>
                                          <p:spTgt spid="8"/>
                                        </p:tgtEl>
                                        <p:attrNameLst>
                                          <p:attrName>r</p:attrName>
                                        </p:attrNameLst>
                                      </p:cBhvr>
                                    </p:animRot>
                                  </p:childTnLst>
                                </p:cTn>
                              </p:par>
                            </p:childTnLst>
                          </p:cTn>
                        </p:par>
                        <p:par>
                          <p:cTn id="18" fill="hold">
                            <p:stCondLst>
                              <p:cond delay="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095866" y="995108"/>
            <a:ext cx="6715243" cy="5638270"/>
          </a:xfrm>
          <a:prstGeom prst="rect">
            <a:avLst/>
          </a:prstGeom>
        </p:spPr>
      </p:pic>
      <p:sp>
        <p:nvSpPr>
          <p:cNvPr id="2" name="标题 1"/>
          <p:cNvSpPr>
            <a:spLocks noGrp="1"/>
          </p:cNvSpPr>
          <p:nvPr>
            <p:ph type="title"/>
          </p:nvPr>
        </p:nvSpPr>
        <p:spPr/>
        <p:txBody>
          <a:bodyPr/>
          <a:lstStyle/>
          <a:p>
            <a:r>
              <a:rPr lang="zh-CN" altLang="en-US" dirty="0"/>
              <a:t>交换机的配置</a:t>
            </a:r>
            <a:endParaRPr lang="zh-CN" altLang="en-US" dirty="0"/>
          </a:p>
        </p:txBody>
      </p:sp>
      <p:sp>
        <p:nvSpPr>
          <p:cNvPr id="5" name="矩形: 圆角 4"/>
          <p:cNvSpPr/>
          <p:nvPr/>
        </p:nvSpPr>
        <p:spPr bwMode="auto">
          <a:xfrm>
            <a:off x="1126283" y="6233878"/>
            <a:ext cx="6656014" cy="462693"/>
          </a:xfrm>
          <a:prstGeom prst="roundRect">
            <a:avLst/>
          </a:prstGeom>
          <a:solidFill>
            <a:srgbClr val="C00000">
              <a:alpha val="30000"/>
            </a:srgbClr>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03104" y="1071166"/>
            <a:ext cx="5137793" cy="3955076"/>
          </a:xfrm>
          <a:prstGeom prst="rect">
            <a:avLst/>
          </a:prstGeom>
          <a:noFill/>
          <a:ln>
            <a:noFill/>
          </a:ln>
        </p:spPr>
      </p:pic>
      <p:sp>
        <p:nvSpPr>
          <p:cNvPr id="2" name="标题 1"/>
          <p:cNvSpPr>
            <a:spLocks noGrp="1"/>
          </p:cNvSpPr>
          <p:nvPr>
            <p:ph type="title"/>
          </p:nvPr>
        </p:nvSpPr>
        <p:spPr/>
        <p:txBody>
          <a:bodyPr/>
          <a:lstStyle/>
          <a:p>
            <a:r>
              <a:rPr lang="zh-CN" altLang="en-US" dirty="0"/>
              <a:t>查看交换机的接口</a:t>
            </a:r>
            <a:r>
              <a:rPr lang="en-US" altLang="zh-CN" dirty="0"/>
              <a:t>/MAC</a:t>
            </a:r>
            <a:r>
              <a:rPr lang="zh-CN" altLang="en-US" dirty="0"/>
              <a:t>地址映射表</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687" y="3352941"/>
            <a:ext cx="3422662" cy="3304366"/>
          </a:xfrm>
          <a:prstGeom prst="rect">
            <a:avLst/>
          </a:prstGeom>
          <a:noFill/>
          <a:ln>
            <a:noFill/>
          </a:ln>
        </p:spPr>
      </p:pic>
      <p:sp>
        <p:nvSpPr>
          <p:cNvPr id="7" name="对话气泡: 椭圆形 6"/>
          <p:cNvSpPr/>
          <p:nvPr/>
        </p:nvSpPr>
        <p:spPr bwMode="auto">
          <a:xfrm>
            <a:off x="3018081" y="2212054"/>
            <a:ext cx="836651" cy="650710"/>
          </a:xfrm>
          <a:prstGeom prst="wedgeEllipseCallout">
            <a:avLst>
              <a:gd name="adj1" fmla="val -107533"/>
              <a:gd name="adj2" fmla="val 113793"/>
            </a:avLst>
          </a:prstGeom>
          <a:solidFill>
            <a:srgbClr val="C00000">
              <a:alpha val="20000"/>
            </a:srgbClr>
          </a:solidFill>
          <a:ln w="2222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8" name="矩形 7"/>
          <p:cNvSpPr/>
          <p:nvPr/>
        </p:nvSpPr>
        <p:spPr bwMode="auto">
          <a:xfrm>
            <a:off x="1985989" y="3885355"/>
            <a:ext cx="760591" cy="684532"/>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sp>
        <p:nvSpPr>
          <p:cNvPr id="9" name="箭头: 右 8"/>
          <p:cNvSpPr/>
          <p:nvPr/>
        </p:nvSpPr>
        <p:spPr bwMode="auto">
          <a:xfrm>
            <a:off x="3887468" y="4874124"/>
            <a:ext cx="760591" cy="532414"/>
          </a:xfrm>
          <a:prstGeom prst="rightArrow">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0328" y="2668409"/>
            <a:ext cx="4306834" cy="4082158"/>
          </a:xfrm>
          <a:prstGeom prst="rect">
            <a:avLst/>
          </a:prstGeom>
          <a:noFill/>
          <a:ln>
            <a:noFill/>
          </a:ln>
        </p:spPr>
      </p:pic>
      <p:sp>
        <p:nvSpPr>
          <p:cNvPr id="10" name="矩形 9"/>
          <p:cNvSpPr/>
          <p:nvPr/>
        </p:nvSpPr>
        <p:spPr bwMode="auto">
          <a:xfrm>
            <a:off x="8166057" y="4709488"/>
            <a:ext cx="648298" cy="164636"/>
          </a:xfrm>
          <a:prstGeom prst="rect">
            <a:avLst/>
          </a:prstGeom>
          <a:noFill/>
          <a:ln w="412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lstStyle/>
          <a:p>
            <a:pPr defTabSz="912495"/>
            <a:endParaRPr lang="zh-CN" altLang="en-US" sz="500"/>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899" y="1484731"/>
            <a:ext cx="4978201" cy="4718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8" presetClass="emph" presetSubtype="0" fill="hold" grpId="0" nodeType="withEffect">
                                  <p:stCondLst>
                                    <p:cond delay="0"/>
                                  </p:stCondLst>
                                  <p:childTnLst>
                                    <p:animRot by="21600000">
                                      <p:cBhvr>
                                        <p:cTn id="17" dur="2000" fill="hold"/>
                                        <p:tgtEl>
                                          <p:spTgt spid="8"/>
                                        </p:tgtEl>
                                        <p:attrNameLst>
                                          <p:attrName>r</p:attrName>
                                        </p:attrNameLst>
                                      </p:cBhvr>
                                    </p:animRo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8" presetClass="emph" presetSubtype="0" fill="hold" grpId="1" nodeType="withEffect">
                                  <p:stCondLst>
                                    <p:cond delay="0"/>
                                  </p:stCondLst>
                                  <p:childTnLst>
                                    <p:animRot by="21600000">
                                      <p:cBhvr>
                                        <p:cTn id="31" dur="2000" fill="hold"/>
                                        <p:tgtEl>
                                          <p:spTgt spid="10"/>
                                        </p:tgtEl>
                                        <p:attrNameLst>
                                          <p:attrName>r</p:attrName>
                                        </p:attrNameLst>
                                      </p:cBhvr>
                                    </p:animRot>
                                  </p:childTnLst>
                                </p:cTn>
                              </p:par>
                            </p:childTnLst>
                          </p:cTn>
                        </p:par>
                        <p:par>
                          <p:cTn id="32" fill="hold">
                            <p:stCondLst>
                              <p:cond delay="0"/>
                            </p:stCondLst>
                            <p:childTnLst>
                              <p:par>
                                <p:cTn id="33" presetID="16" presetClass="entr" presetSubtype="21"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662" y="126367"/>
            <a:ext cx="8229600" cy="582594"/>
          </a:xfrm>
        </p:spPr>
        <p:txBody>
          <a:bodyPr>
            <a:normAutofit fontScale="90000"/>
          </a:bodyPr>
          <a:lstStyle/>
          <a:p>
            <a:r>
              <a:rPr lang="zh-CN" altLang="en-US" dirty="0"/>
              <a:t>以太网帧结构</a:t>
            </a:r>
            <a:endParaRPr lang="zh-CN" altLang="en-US" dirty="0"/>
          </a:p>
        </p:txBody>
      </p:sp>
      <p:sp>
        <p:nvSpPr>
          <p:cNvPr id="3" name="内容占位符 2"/>
          <p:cNvSpPr>
            <a:spLocks noGrp="1"/>
          </p:cNvSpPr>
          <p:nvPr>
            <p:ph idx="1"/>
          </p:nvPr>
        </p:nvSpPr>
        <p:spPr>
          <a:xfrm>
            <a:off x="214282" y="1124744"/>
            <a:ext cx="8715436" cy="5376090"/>
          </a:xfrm>
        </p:spPr>
        <p:txBody>
          <a:bodyPr>
            <a:normAutofit/>
          </a:bodyPr>
          <a:lstStyle/>
          <a:p>
            <a:pPr>
              <a:lnSpc>
                <a:spcPct val="130000"/>
              </a:lnSpc>
            </a:pPr>
            <a:r>
              <a:rPr lang="zh-CN" altLang="en-US" sz="2400" dirty="0"/>
              <a:t>长度</a:t>
            </a:r>
            <a:r>
              <a:rPr lang="en-US" altLang="zh-CN" sz="2400" dirty="0"/>
              <a:t>/</a:t>
            </a:r>
            <a:r>
              <a:rPr lang="zh-CN" altLang="en-US" sz="2400" dirty="0"/>
              <a:t>类型：数据字段的长度或上层协议类型</a:t>
            </a:r>
            <a:endParaRPr lang="zh-CN" altLang="en-US" sz="2400" dirty="0"/>
          </a:p>
          <a:p>
            <a:pPr lvl="1">
              <a:lnSpc>
                <a:spcPct val="130000"/>
              </a:lnSpc>
            </a:pPr>
            <a:r>
              <a:rPr lang="zh-CN" altLang="en-US" sz="2000" dirty="0"/>
              <a:t>长度：小于</a:t>
            </a:r>
            <a:r>
              <a:rPr lang="en-US" altLang="zh-CN" sz="2000" dirty="0"/>
              <a:t>0800H</a:t>
            </a:r>
            <a:endParaRPr lang="en-US" altLang="zh-CN" sz="2000" dirty="0"/>
          </a:p>
          <a:p>
            <a:pPr lvl="1">
              <a:lnSpc>
                <a:spcPct val="130000"/>
              </a:lnSpc>
            </a:pPr>
            <a:r>
              <a:rPr lang="zh-CN" altLang="en-US" sz="2000" dirty="0"/>
              <a:t>类型：大于或等于</a:t>
            </a:r>
            <a:r>
              <a:rPr lang="en-US" altLang="zh-CN" sz="2000" dirty="0"/>
              <a:t>0800H</a:t>
            </a:r>
            <a:endParaRPr lang="zh-CN" altLang="en-US" sz="2000" dirty="0"/>
          </a:p>
          <a:p>
            <a:pPr>
              <a:lnSpc>
                <a:spcPct val="130000"/>
              </a:lnSpc>
              <a:spcBef>
                <a:spcPts val="1200"/>
              </a:spcBef>
            </a:pPr>
            <a:r>
              <a:rPr lang="zh-CN" altLang="en-US" sz="2400" dirty="0"/>
              <a:t>数据：用于携带上层传下来的数据</a:t>
            </a:r>
            <a:endParaRPr lang="en-US" altLang="zh-CN" sz="2400" dirty="0"/>
          </a:p>
          <a:p>
            <a:pPr lvl="1">
              <a:lnSpc>
                <a:spcPct val="130000"/>
              </a:lnSpc>
            </a:pPr>
            <a:r>
              <a:rPr lang="zh-CN" altLang="en-US" sz="2000" dirty="0"/>
              <a:t>最长</a:t>
            </a:r>
            <a:r>
              <a:rPr lang="en-US" altLang="zh-CN" sz="2000" dirty="0"/>
              <a:t>1500</a:t>
            </a:r>
            <a:r>
              <a:rPr lang="zh-CN" altLang="en-US" sz="2000" dirty="0"/>
              <a:t>字节，最短</a:t>
            </a:r>
            <a:r>
              <a:rPr lang="en-US" altLang="zh-CN" sz="2000" dirty="0"/>
              <a:t>46</a:t>
            </a:r>
            <a:r>
              <a:rPr lang="zh-CN" altLang="en-US" sz="2000" dirty="0"/>
              <a:t>字节</a:t>
            </a:r>
            <a:endParaRPr lang="en-US" altLang="zh-CN" sz="2000" dirty="0"/>
          </a:p>
          <a:p>
            <a:pPr lvl="1">
              <a:lnSpc>
                <a:spcPct val="130000"/>
              </a:lnSpc>
            </a:pPr>
            <a:r>
              <a:rPr lang="zh-CN" altLang="en-US" sz="2000" dirty="0"/>
              <a:t>不足</a:t>
            </a:r>
            <a:r>
              <a:rPr lang="en-US" altLang="zh-CN" sz="2000" dirty="0"/>
              <a:t>46</a:t>
            </a:r>
            <a:r>
              <a:rPr lang="zh-CN" altLang="en-US" sz="2000" dirty="0"/>
              <a:t>字节的需要填充</a:t>
            </a:r>
            <a:endParaRPr lang="zh-CN" altLang="en-US" sz="2000" dirty="0"/>
          </a:p>
          <a:p>
            <a:pPr>
              <a:lnSpc>
                <a:spcPct val="130000"/>
              </a:lnSpc>
              <a:spcBef>
                <a:spcPts val="1200"/>
              </a:spcBef>
            </a:pPr>
            <a:r>
              <a:rPr lang="zh-CN" altLang="en-US" sz="2400" dirty="0"/>
              <a:t>帧校验码：验证帧的正确性</a:t>
            </a:r>
            <a:endParaRPr lang="en-US" altLang="zh-CN" sz="2400" dirty="0"/>
          </a:p>
          <a:p>
            <a:pPr lvl="1">
              <a:lnSpc>
                <a:spcPct val="130000"/>
              </a:lnSpc>
            </a:pPr>
            <a:r>
              <a:rPr lang="en-US" altLang="zh-CN" sz="2000" dirty="0"/>
              <a:t>32</a:t>
            </a:r>
            <a:r>
              <a:rPr lang="zh-CN" altLang="en-US" sz="2000" dirty="0"/>
              <a:t>位</a:t>
            </a:r>
            <a:r>
              <a:rPr lang="en-US" altLang="zh-CN" sz="2000" dirty="0"/>
              <a:t>CRC</a:t>
            </a:r>
            <a:r>
              <a:rPr lang="zh-CN" altLang="en-US" sz="2000" dirty="0"/>
              <a:t>校验</a:t>
            </a:r>
            <a:endParaRPr lang="en-US" altLang="zh-CN" sz="2000" dirty="0"/>
          </a:p>
          <a:p>
            <a:pPr lvl="1">
              <a:lnSpc>
                <a:spcPct val="130000"/>
              </a:lnSpc>
            </a:pPr>
            <a:r>
              <a:rPr lang="en-US" altLang="zh-CN" sz="1800" dirty="0"/>
              <a:t>G(X)=X</a:t>
            </a:r>
            <a:r>
              <a:rPr lang="en-US" altLang="zh-CN" sz="1800" baseline="30000" dirty="0"/>
              <a:t>32</a:t>
            </a:r>
            <a:r>
              <a:rPr lang="en-US" altLang="zh-CN" sz="1800" dirty="0"/>
              <a:t>+X</a:t>
            </a:r>
            <a:r>
              <a:rPr lang="en-US" altLang="zh-CN" sz="1800" baseline="30000" dirty="0"/>
              <a:t>26</a:t>
            </a:r>
            <a:r>
              <a:rPr lang="en-US" altLang="zh-CN" sz="1800" dirty="0"/>
              <a:t>+X</a:t>
            </a:r>
            <a:r>
              <a:rPr lang="en-US" altLang="zh-CN" sz="1800" baseline="30000" dirty="0"/>
              <a:t>23</a:t>
            </a:r>
            <a:r>
              <a:rPr lang="en-US" altLang="zh-CN" sz="1800" dirty="0"/>
              <a:t>+X</a:t>
            </a:r>
            <a:r>
              <a:rPr lang="en-US" altLang="zh-CN" sz="1800" baseline="30000" dirty="0"/>
              <a:t>22</a:t>
            </a:r>
            <a:r>
              <a:rPr lang="en-US" altLang="zh-CN" sz="1800" dirty="0"/>
              <a:t>+X</a:t>
            </a:r>
            <a:r>
              <a:rPr lang="en-US" altLang="zh-CN" sz="1800" baseline="30000" dirty="0"/>
              <a:t>16</a:t>
            </a:r>
            <a:r>
              <a:rPr lang="en-US" altLang="zh-CN" sz="1800" dirty="0"/>
              <a:t>+X</a:t>
            </a:r>
            <a:r>
              <a:rPr lang="en-US" altLang="zh-CN" sz="1800" baseline="30000" dirty="0"/>
              <a:t>12</a:t>
            </a:r>
            <a:r>
              <a:rPr lang="en-US" altLang="zh-CN" sz="1800" dirty="0"/>
              <a:t>+X</a:t>
            </a:r>
            <a:r>
              <a:rPr lang="en-US" altLang="zh-CN" sz="1800" baseline="30000" dirty="0"/>
              <a:t>11</a:t>
            </a:r>
            <a:r>
              <a:rPr lang="en-US" altLang="zh-CN" sz="1800" dirty="0"/>
              <a:t>+X</a:t>
            </a:r>
            <a:r>
              <a:rPr lang="en-US" altLang="zh-CN" sz="1800" baseline="30000" dirty="0"/>
              <a:t>10</a:t>
            </a:r>
            <a:r>
              <a:rPr lang="en-US" altLang="zh-CN" sz="1800" dirty="0"/>
              <a:t>+X</a:t>
            </a:r>
            <a:r>
              <a:rPr lang="en-US" altLang="zh-CN" sz="1800" baseline="30000" dirty="0"/>
              <a:t>8</a:t>
            </a:r>
            <a:r>
              <a:rPr lang="en-US" altLang="zh-CN" sz="1800" dirty="0"/>
              <a:t>+X</a:t>
            </a:r>
            <a:r>
              <a:rPr lang="en-US" altLang="zh-CN" sz="1800" baseline="30000" dirty="0"/>
              <a:t>7</a:t>
            </a:r>
            <a:r>
              <a:rPr lang="en-US" altLang="zh-CN" sz="1800" dirty="0"/>
              <a:t>+X</a:t>
            </a:r>
            <a:r>
              <a:rPr lang="en-US" altLang="zh-CN" sz="1800" baseline="30000" dirty="0"/>
              <a:t>5</a:t>
            </a:r>
            <a:r>
              <a:rPr lang="en-US" altLang="zh-CN" sz="1800" dirty="0"/>
              <a:t>+X</a:t>
            </a:r>
            <a:r>
              <a:rPr lang="en-US" altLang="zh-CN" sz="1800" baseline="30000" dirty="0"/>
              <a:t>4</a:t>
            </a:r>
            <a:r>
              <a:rPr lang="en-US" altLang="zh-CN" sz="1800" dirty="0"/>
              <a:t>+X</a:t>
            </a:r>
            <a:r>
              <a:rPr lang="en-US" altLang="zh-CN" sz="1800" baseline="30000" dirty="0"/>
              <a:t>3</a:t>
            </a:r>
            <a:r>
              <a:rPr lang="en-US" altLang="zh-CN" sz="1800" dirty="0"/>
              <a:t>+X+1</a:t>
            </a:r>
            <a:endParaRPr lang="zh-CN" altLang="en-US" sz="1800" dirty="0"/>
          </a:p>
        </p:txBody>
      </p:sp>
      <p:graphicFrame>
        <p:nvGraphicFramePr>
          <p:cNvPr id="5" name="对象 4"/>
          <p:cNvGraphicFramePr>
            <a:graphicFrameLocks noChangeAspect="1"/>
          </p:cNvGraphicFramePr>
          <p:nvPr/>
        </p:nvGraphicFramePr>
        <p:xfrm>
          <a:off x="132662" y="5733256"/>
          <a:ext cx="8878675" cy="707080"/>
        </p:xfrm>
        <a:graphic>
          <a:graphicData uri="http://schemas.openxmlformats.org/presentationml/2006/ole">
            <mc:AlternateContent xmlns:mc="http://schemas.openxmlformats.org/markup-compatibility/2006">
              <mc:Choice xmlns:v="urn:schemas-microsoft-com:vml" Requires="v">
                <p:oleObj spid="_x0000_s12290" name="Visio" r:id="rId1" imgW="7416800" imgH="598170" progId="Visio.Drawing.11">
                  <p:embed/>
                </p:oleObj>
              </mc:Choice>
              <mc:Fallback>
                <p:oleObj name="Visio" r:id="rId1" imgW="7416800" imgH="598170"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62" y="5733256"/>
                        <a:ext cx="8878675" cy="707080"/>
                      </a:xfrm>
                      <a:prstGeom prst="rect">
                        <a:avLst/>
                      </a:prstGeom>
                      <a:noFill/>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16632"/>
            <a:ext cx="8229600" cy="654032"/>
          </a:xfrm>
        </p:spPr>
        <p:txBody>
          <a:bodyPr>
            <a:normAutofit/>
          </a:bodyPr>
          <a:lstStyle/>
          <a:p>
            <a:r>
              <a:rPr lang="zh-CN" altLang="en-US" dirty="0"/>
              <a:t>共享式以太网</a:t>
            </a:r>
            <a:endParaRPr lang="zh-CN" altLang="en-US" dirty="0"/>
          </a:p>
        </p:txBody>
      </p:sp>
      <p:sp>
        <p:nvSpPr>
          <p:cNvPr id="3" name="内容占位符 2"/>
          <p:cNvSpPr>
            <a:spLocks noGrp="1"/>
          </p:cNvSpPr>
          <p:nvPr>
            <p:ph idx="1"/>
          </p:nvPr>
        </p:nvSpPr>
        <p:spPr>
          <a:xfrm>
            <a:off x="142844" y="1052736"/>
            <a:ext cx="8858312" cy="5590974"/>
          </a:xfrm>
        </p:spPr>
        <p:txBody>
          <a:bodyPr>
            <a:normAutofit/>
          </a:bodyPr>
          <a:lstStyle/>
          <a:p>
            <a:pPr>
              <a:spcBef>
                <a:spcPts val="1800"/>
              </a:spcBef>
            </a:pPr>
            <a:r>
              <a:rPr lang="zh-CN" altLang="en-US" sz="2400" dirty="0"/>
              <a:t>结点通过相应的网络接口适配器直接连接到作为公共传输介质的总线上，信息传输采用“共享介质”方式</a:t>
            </a:r>
            <a:endParaRPr lang="en-US" altLang="zh-CN" sz="2400" dirty="0"/>
          </a:p>
          <a:p>
            <a:pPr>
              <a:spcBef>
                <a:spcPts val="1200"/>
              </a:spcBef>
            </a:pPr>
            <a:r>
              <a:rPr lang="zh-CN" altLang="en-US" sz="2400" dirty="0"/>
              <a:t>拓扑构型</a:t>
            </a:r>
            <a:endParaRPr lang="en-US" altLang="zh-CN" sz="2400" dirty="0"/>
          </a:p>
          <a:p>
            <a:pPr lvl="1">
              <a:spcBef>
                <a:spcPts val="600"/>
              </a:spcBef>
            </a:pPr>
            <a:r>
              <a:rPr lang="zh-CN" altLang="en-US" sz="2000" dirty="0"/>
              <a:t>总线型：利用同轴电缆组网</a:t>
            </a:r>
            <a:endParaRPr lang="en-US" altLang="zh-CN" sz="2000" dirty="0"/>
          </a:p>
          <a:p>
            <a:pPr lvl="1">
              <a:spcBef>
                <a:spcPts val="600"/>
              </a:spcBef>
            </a:pPr>
            <a:r>
              <a:rPr lang="zh-CN" altLang="en-US" sz="2000" dirty="0"/>
              <a:t>星型：利用集线器组网</a:t>
            </a:r>
            <a:endParaRPr lang="zh-CN" altLang="en-US" sz="2000" dirty="0"/>
          </a:p>
        </p:txBody>
      </p:sp>
      <p:sp>
        <p:nvSpPr>
          <p:cNvPr id="4" name="Rectangle 2"/>
          <p:cNvSpPr>
            <a:spLocks noChangeArrowheads="1"/>
          </p:cNvSpPr>
          <p:nvPr/>
        </p:nvSpPr>
        <p:spPr bwMode="auto">
          <a:xfrm>
            <a:off x="1115616" y="39330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760594" y="3813025"/>
          <a:ext cx="7622812" cy="2520279"/>
        </p:xfrm>
        <a:graphic>
          <a:graphicData uri="http://schemas.openxmlformats.org/presentationml/2006/ole">
            <mc:AlternateContent xmlns:mc="http://schemas.openxmlformats.org/markup-compatibility/2006">
              <mc:Choice xmlns:v="urn:schemas-microsoft-com:vml" Requires="v">
                <p:oleObj spid="_x0000_s13314" name="Visio" r:id="rId1" imgW="7489190" imgH="2479675" progId="Visio.Drawing.15">
                  <p:embed/>
                </p:oleObj>
              </mc:Choice>
              <mc:Fallback>
                <p:oleObj name="Visio" r:id="rId1" imgW="7489190" imgH="247967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94" y="3813025"/>
                        <a:ext cx="7622812" cy="2520279"/>
                      </a:xfrm>
                      <a:prstGeom prst="rect">
                        <a:avLst/>
                      </a:prstGeom>
                      <a:noFill/>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82920"/>
            <a:ext cx="8229600" cy="654032"/>
          </a:xfrm>
        </p:spPr>
        <p:txBody>
          <a:bodyPr>
            <a:normAutofit/>
          </a:bodyPr>
          <a:lstStyle/>
          <a:p>
            <a:r>
              <a:rPr lang="zh-CN" altLang="en-US" dirty="0"/>
              <a:t>共享式以太网</a:t>
            </a:r>
            <a:endParaRPr lang="zh-CN" altLang="en-US" dirty="0"/>
          </a:p>
        </p:txBody>
      </p:sp>
      <p:sp>
        <p:nvSpPr>
          <p:cNvPr id="3" name="内容占位符 2"/>
          <p:cNvSpPr>
            <a:spLocks noGrp="1"/>
          </p:cNvSpPr>
          <p:nvPr>
            <p:ph idx="1"/>
          </p:nvPr>
        </p:nvSpPr>
        <p:spPr>
          <a:xfrm>
            <a:off x="142844" y="1124744"/>
            <a:ext cx="8858312" cy="5518966"/>
          </a:xfrm>
        </p:spPr>
        <p:txBody>
          <a:bodyPr>
            <a:normAutofit/>
          </a:bodyPr>
          <a:lstStyle/>
          <a:p>
            <a:pPr>
              <a:spcBef>
                <a:spcPts val="1800"/>
              </a:spcBef>
            </a:pPr>
            <a:r>
              <a:rPr lang="zh-CN" altLang="en-US" dirty="0"/>
              <a:t>数据传输方式：半双工</a:t>
            </a:r>
            <a:endParaRPr lang="en-US" altLang="zh-CN" dirty="0"/>
          </a:p>
          <a:p>
            <a:pPr>
              <a:spcBef>
                <a:spcPts val="1800"/>
              </a:spcBef>
            </a:pPr>
            <a:endParaRPr lang="en-US" altLang="zh-CN" dirty="0"/>
          </a:p>
          <a:p>
            <a:pPr>
              <a:spcBef>
                <a:spcPts val="1800"/>
              </a:spcBef>
            </a:pPr>
            <a:endParaRPr lang="en-US" altLang="zh-CN" dirty="0"/>
          </a:p>
          <a:p>
            <a:pPr>
              <a:spcBef>
                <a:spcPts val="1800"/>
              </a:spcBef>
            </a:pPr>
            <a:endParaRPr lang="en-US" altLang="zh-CN" dirty="0"/>
          </a:p>
          <a:p>
            <a:pPr>
              <a:spcBef>
                <a:spcPts val="1800"/>
              </a:spcBef>
            </a:pPr>
            <a:endParaRPr lang="en-US" altLang="zh-CN" dirty="0"/>
          </a:p>
          <a:p>
            <a:pPr>
              <a:spcBef>
                <a:spcPts val="1800"/>
              </a:spcBef>
            </a:pPr>
            <a:r>
              <a:rPr lang="zh-CN" altLang="en-US" dirty="0"/>
              <a:t>介质控制访问方法</a:t>
            </a:r>
            <a:endParaRPr lang="en-US" altLang="zh-CN" dirty="0"/>
          </a:p>
          <a:p>
            <a:pPr lvl="1">
              <a:spcBef>
                <a:spcPts val="600"/>
              </a:spcBef>
            </a:pPr>
            <a:r>
              <a:rPr lang="zh-CN" altLang="en-US" dirty="0"/>
              <a:t>解决共享介质网络中多结点同时发送产生的“冲突”问题</a:t>
            </a:r>
            <a:endParaRPr lang="en-US" altLang="zh-CN" dirty="0"/>
          </a:p>
          <a:p>
            <a:pPr lvl="1">
              <a:spcBef>
                <a:spcPts val="600"/>
              </a:spcBef>
            </a:pPr>
            <a:r>
              <a:rPr lang="zh-CN" altLang="en-US" sz="2400" dirty="0"/>
              <a:t>共享以太网：</a:t>
            </a:r>
            <a:r>
              <a:rPr lang="en-US" altLang="zh-CN" sz="2400" dirty="0"/>
              <a:t>CSMA/CD</a:t>
            </a:r>
            <a:endParaRPr lang="zh-CN" altLang="en-US" sz="24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977148" y="1916832"/>
          <a:ext cx="5189703" cy="3312368"/>
        </p:xfrm>
        <a:graphic>
          <a:graphicData uri="http://schemas.openxmlformats.org/presentationml/2006/ole">
            <mc:AlternateContent xmlns:mc="http://schemas.openxmlformats.org/markup-compatibility/2006">
              <mc:Choice xmlns:v="urn:schemas-microsoft-com:vml" Requires="v">
                <p:oleObj spid="_x0000_s14338" name="Visio" r:id="rId1" imgW="3378200" imgH="2159000" progId="Visio.Drawing.15">
                  <p:embed/>
                </p:oleObj>
              </mc:Choice>
              <mc:Fallback>
                <p:oleObj name="Visio" r:id="rId1" imgW="3378200" imgH="215900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148" y="1916832"/>
                        <a:ext cx="5189703" cy="3312368"/>
                      </a:xfrm>
                      <a:prstGeom prst="rect">
                        <a:avLst/>
                      </a:prstGeom>
                      <a:noFill/>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18364"/>
            <a:ext cx="5293822" cy="648072"/>
          </a:xfrm>
        </p:spPr>
        <p:txBody>
          <a:bodyPr>
            <a:noAutofit/>
          </a:bodyPr>
          <a:lstStyle/>
          <a:p>
            <a:pPr algn="l"/>
            <a:r>
              <a:rPr lang="en-US" altLang="zh-CN" sz="3200" dirty="0"/>
              <a:t>CSMA/CD</a:t>
            </a:r>
            <a:r>
              <a:rPr lang="zh-CN" altLang="zh-CN" sz="3200" dirty="0"/>
              <a:t>发送流程</a:t>
            </a:r>
            <a:endParaRPr lang="zh-CN" altLang="en-US" sz="3200" dirty="0"/>
          </a:p>
        </p:txBody>
      </p:sp>
      <p:sp>
        <p:nvSpPr>
          <p:cNvPr id="3" name="内容占位符 2"/>
          <p:cNvSpPr>
            <a:spLocks noGrp="1"/>
          </p:cNvSpPr>
          <p:nvPr>
            <p:ph idx="1"/>
          </p:nvPr>
        </p:nvSpPr>
        <p:spPr>
          <a:xfrm>
            <a:off x="142844" y="1196752"/>
            <a:ext cx="8858312" cy="5375520"/>
          </a:xfrm>
        </p:spPr>
        <p:txBody>
          <a:bodyPr/>
          <a:lstStyle/>
          <a:p>
            <a:pPr>
              <a:spcBef>
                <a:spcPts val="600"/>
              </a:spcBef>
            </a:pPr>
            <a:r>
              <a:rPr lang="zh-CN" altLang="zh-CN" dirty="0"/>
              <a:t>先听后发</a:t>
            </a:r>
            <a:endParaRPr lang="en-US" altLang="zh-CN" dirty="0"/>
          </a:p>
          <a:p>
            <a:pPr>
              <a:spcBef>
                <a:spcPts val="600"/>
              </a:spcBef>
            </a:pPr>
            <a:r>
              <a:rPr lang="zh-CN" altLang="zh-CN" dirty="0"/>
              <a:t>边听边发</a:t>
            </a:r>
            <a:endParaRPr lang="en-US" altLang="zh-CN" dirty="0"/>
          </a:p>
          <a:p>
            <a:pPr>
              <a:spcBef>
                <a:spcPts val="600"/>
              </a:spcBef>
            </a:pPr>
            <a:r>
              <a:rPr lang="zh-CN" altLang="zh-CN" dirty="0"/>
              <a:t>冲突停止</a:t>
            </a:r>
            <a:endParaRPr lang="en-US" altLang="zh-CN" dirty="0"/>
          </a:p>
          <a:p>
            <a:pPr>
              <a:spcBef>
                <a:spcPts val="600"/>
              </a:spcBef>
            </a:pPr>
            <a:r>
              <a:rPr lang="zh-CN" altLang="zh-CN" dirty="0"/>
              <a:t>延迟重发</a:t>
            </a:r>
            <a:endParaRPr lang="en-US" altLang="zh-CN" dirty="0"/>
          </a:p>
          <a:p>
            <a:pPr>
              <a:spcBef>
                <a:spcPts val="1800"/>
              </a:spcBef>
            </a:pPr>
            <a:r>
              <a:rPr lang="zh-CN" altLang="en-US" dirty="0"/>
              <a:t>后退算法</a:t>
            </a:r>
            <a:endParaRPr lang="en-US" altLang="zh-CN" dirty="0"/>
          </a:p>
          <a:p>
            <a:pPr lvl="1">
              <a:spcBef>
                <a:spcPts val="0"/>
              </a:spcBef>
            </a:pPr>
            <a:r>
              <a:rPr lang="zh-CN" altLang="en-US" dirty="0"/>
              <a:t>截断式二进制指数退避算法</a:t>
            </a:r>
            <a:endParaRPr lang="en-US" altLang="zh-CN" dirty="0"/>
          </a:p>
          <a:p>
            <a:pPr lvl="1">
              <a:spcBef>
                <a:spcPts val="0"/>
              </a:spcBef>
            </a:pPr>
            <a:r>
              <a:rPr lang="el-GR" altLang="zh-CN" dirty="0"/>
              <a:t>τ=</a:t>
            </a:r>
            <a:r>
              <a:rPr lang="en-US" altLang="zh-CN" i="1" dirty="0"/>
              <a:t>r</a:t>
            </a:r>
            <a:r>
              <a:rPr lang="en-US" altLang="zh-CN" dirty="0"/>
              <a:t>×</a:t>
            </a:r>
            <a:r>
              <a:rPr lang="el-GR" altLang="zh-CN" i="1" dirty="0"/>
              <a:t>α</a:t>
            </a:r>
            <a:endParaRPr lang="el-GR" altLang="zh-CN" i="1" dirty="0"/>
          </a:p>
          <a:p>
            <a:pPr lvl="1">
              <a:spcBef>
                <a:spcPts val="0"/>
              </a:spcBef>
            </a:pPr>
            <a:r>
              <a:rPr lang="en-US" altLang="zh-CN" i="1" dirty="0"/>
              <a:t>r</a:t>
            </a:r>
            <a:r>
              <a:rPr lang="zh-CN" altLang="en-US" dirty="0"/>
              <a:t>在</a:t>
            </a:r>
            <a:r>
              <a:rPr lang="en-US" altLang="zh-CN" dirty="0"/>
              <a:t>{0, 1, 2, ... , 2</a:t>
            </a:r>
            <a:r>
              <a:rPr lang="en-US" altLang="zh-CN" i="1" baseline="30000" dirty="0"/>
              <a:t>k</a:t>
            </a:r>
            <a:r>
              <a:rPr lang="en-US" altLang="zh-CN" dirty="0"/>
              <a:t>-1}</a:t>
            </a:r>
            <a:r>
              <a:rPr lang="zh-CN" altLang="en-US" dirty="0"/>
              <a:t>中随机选取</a:t>
            </a:r>
            <a:endParaRPr lang="zh-CN" altLang="en-US" dirty="0"/>
          </a:p>
          <a:p>
            <a:pPr lvl="1">
              <a:spcBef>
                <a:spcPts val="0"/>
              </a:spcBef>
            </a:pPr>
            <a:r>
              <a:rPr lang="en-US" altLang="zh-CN" i="1" dirty="0"/>
              <a:t>k</a:t>
            </a:r>
            <a:r>
              <a:rPr lang="en-US" altLang="zh-CN" dirty="0"/>
              <a:t>=min(</a:t>
            </a:r>
            <a:r>
              <a:rPr lang="en-US" altLang="zh-CN" i="1" dirty="0"/>
              <a:t>n</a:t>
            </a:r>
            <a:r>
              <a:rPr lang="en-US" altLang="zh-CN" dirty="0"/>
              <a:t>, 10)</a:t>
            </a:r>
            <a:endParaRPr lang="en-US" altLang="zh-CN" dirty="0"/>
          </a:p>
          <a:p>
            <a:pPr lvl="1">
              <a:spcBef>
                <a:spcPts val="0"/>
              </a:spcBef>
            </a:pPr>
            <a:r>
              <a:rPr lang="el-GR" altLang="zh-CN" i="1" dirty="0"/>
              <a:t>α</a:t>
            </a:r>
            <a:r>
              <a:rPr lang="zh-CN" altLang="el-GR" dirty="0"/>
              <a:t>：</a:t>
            </a:r>
            <a:r>
              <a:rPr lang="zh-CN" altLang="en-US" dirty="0"/>
              <a:t>冲突窗口</a:t>
            </a:r>
            <a:endParaRPr lang="zh-CN" altLang="en-US" dirty="0"/>
          </a:p>
          <a:p>
            <a:pPr lvl="1">
              <a:spcBef>
                <a:spcPts val="1200"/>
              </a:spcBef>
            </a:pPr>
            <a:endParaRPr lang="zh-CN" altLang="en-US" dirty="0"/>
          </a:p>
        </p:txBody>
      </p:sp>
      <p:sp>
        <p:nvSpPr>
          <p:cNvPr id="4" name="Rectangle 2"/>
          <p:cNvSpPr>
            <a:spLocks noChangeArrowheads="1"/>
          </p:cNvSpPr>
          <p:nvPr/>
        </p:nvSpPr>
        <p:spPr bwMode="auto">
          <a:xfrm>
            <a:off x="4139952" y="12687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676812" y="1124744"/>
          <a:ext cx="4324344" cy="5256573"/>
        </p:xfrm>
        <a:graphic>
          <a:graphicData uri="http://schemas.openxmlformats.org/presentationml/2006/ole">
            <mc:AlternateContent xmlns:mc="http://schemas.openxmlformats.org/markup-compatibility/2006">
              <mc:Choice xmlns:v="urn:schemas-microsoft-com:vml" Requires="v">
                <p:oleObj spid="_x0000_s15362" name="Visio" r:id="rId1" imgW="4504055" imgH="5497830" progId="Visio.Drawing.11">
                  <p:embed/>
                </p:oleObj>
              </mc:Choice>
              <mc:Fallback>
                <p:oleObj name="Visio" r:id="rId1" imgW="4504055" imgH="549783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12" y="1124744"/>
                        <a:ext cx="4324344" cy="5256573"/>
                      </a:xfrm>
                      <a:prstGeom prst="rect">
                        <a:avLst/>
                      </a:prstGeom>
                      <a:noFill/>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486" y="109228"/>
            <a:ext cx="7311186" cy="697280"/>
          </a:xfrm>
        </p:spPr>
        <p:txBody>
          <a:bodyPr>
            <a:noAutofit/>
          </a:bodyPr>
          <a:lstStyle/>
          <a:p>
            <a:pPr algn="l"/>
            <a:r>
              <a:rPr lang="en-US" altLang="zh-CN" sz="3200" dirty="0"/>
              <a:t>CSMA/CD</a:t>
            </a:r>
            <a:r>
              <a:rPr lang="zh-CN" altLang="en-US" sz="3200" dirty="0"/>
              <a:t>接收</a:t>
            </a:r>
            <a:r>
              <a:rPr lang="zh-CN" altLang="zh-CN" sz="3200" dirty="0"/>
              <a:t>流程</a:t>
            </a:r>
            <a:endParaRPr lang="zh-CN" altLang="en-US" sz="3200" dirty="0"/>
          </a:p>
        </p:txBody>
      </p:sp>
      <p:sp>
        <p:nvSpPr>
          <p:cNvPr id="3" name="内容占位符 2"/>
          <p:cNvSpPr>
            <a:spLocks noGrp="1"/>
          </p:cNvSpPr>
          <p:nvPr>
            <p:ph idx="1"/>
          </p:nvPr>
        </p:nvSpPr>
        <p:spPr>
          <a:xfrm>
            <a:off x="357158" y="1124744"/>
            <a:ext cx="8247290" cy="5090338"/>
          </a:xfrm>
        </p:spPr>
        <p:txBody>
          <a:bodyPr>
            <a:normAutofit/>
          </a:bodyPr>
          <a:lstStyle/>
          <a:p>
            <a:pPr>
              <a:spcBef>
                <a:spcPts val="2400"/>
              </a:spcBef>
            </a:pPr>
            <a:r>
              <a:rPr lang="zh-CN" altLang="en-US" dirty="0"/>
              <a:t>地址匹配</a:t>
            </a:r>
            <a:endParaRPr lang="en-US" altLang="zh-CN" dirty="0"/>
          </a:p>
          <a:p>
            <a:pPr lvl="1">
              <a:spcBef>
                <a:spcPts val="600"/>
              </a:spcBef>
            </a:pPr>
            <a:r>
              <a:rPr lang="zh-CN" altLang="en-US" dirty="0"/>
              <a:t>单播地址</a:t>
            </a:r>
            <a:endParaRPr lang="en-US" altLang="zh-CN" dirty="0"/>
          </a:p>
          <a:p>
            <a:pPr lvl="1">
              <a:spcBef>
                <a:spcPts val="600"/>
              </a:spcBef>
            </a:pPr>
            <a:r>
              <a:rPr lang="zh-CN" altLang="en-US" dirty="0"/>
              <a:t>广播地址</a:t>
            </a:r>
            <a:endParaRPr lang="en-US" altLang="zh-CN" dirty="0"/>
          </a:p>
          <a:p>
            <a:pPr lvl="1">
              <a:spcBef>
                <a:spcPts val="600"/>
              </a:spcBef>
            </a:pPr>
            <a:r>
              <a:rPr lang="zh-CN" altLang="en-US" dirty="0"/>
              <a:t>组播地址</a:t>
            </a:r>
            <a:endParaRPr lang="en-US" altLang="zh-CN" dirty="0"/>
          </a:p>
          <a:p>
            <a:pPr>
              <a:spcBef>
                <a:spcPts val="2400"/>
              </a:spcBef>
            </a:pPr>
            <a:r>
              <a:rPr lang="zh-CN" altLang="en-US" dirty="0"/>
              <a:t>抛弃</a:t>
            </a:r>
            <a:endParaRPr lang="en-US" altLang="zh-CN" dirty="0"/>
          </a:p>
          <a:p>
            <a:pPr lvl="1">
              <a:spcBef>
                <a:spcPts val="600"/>
              </a:spcBef>
            </a:pPr>
            <a:r>
              <a:rPr lang="zh-CN" altLang="en-US" dirty="0"/>
              <a:t>冲突（信号畸变、短帧）</a:t>
            </a:r>
            <a:endParaRPr lang="en-US" altLang="zh-CN" dirty="0"/>
          </a:p>
          <a:p>
            <a:pPr lvl="1">
              <a:spcBef>
                <a:spcPts val="600"/>
              </a:spcBef>
            </a:pPr>
            <a:r>
              <a:rPr lang="zh-CN" altLang="en-US" dirty="0"/>
              <a:t>地址不匹配</a:t>
            </a:r>
            <a:endParaRPr lang="en-US" altLang="zh-CN" dirty="0"/>
          </a:p>
        </p:txBody>
      </p:sp>
      <p:sp>
        <p:nvSpPr>
          <p:cNvPr id="4" name="Rectangle 2"/>
          <p:cNvSpPr>
            <a:spLocks noChangeArrowheads="1"/>
          </p:cNvSpPr>
          <p:nvPr/>
        </p:nvSpPr>
        <p:spPr bwMode="auto">
          <a:xfrm>
            <a:off x="4679886" y="12687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572000" y="1052736"/>
          <a:ext cx="4107498" cy="5400600"/>
        </p:xfrm>
        <a:graphic>
          <a:graphicData uri="http://schemas.openxmlformats.org/presentationml/2006/ole">
            <mc:AlternateContent xmlns:mc="http://schemas.openxmlformats.org/markup-compatibility/2006">
              <mc:Choice xmlns:v="urn:schemas-microsoft-com:vml" Requires="v">
                <p:oleObj spid="_x0000_s16386" name="Visio" r:id="rId1" imgW="3784600" imgH="4978400" progId="Visio.Drawing.11">
                  <p:embed/>
                </p:oleObj>
              </mc:Choice>
              <mc:Fallback>
                <p:oleObj name="Visio" r:id="rId1" imgW="3784600" imgH="49784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52736"/>
                        <a:ext cx="4107498" cy="5400600"/>
                      </a:xfrm>
                      <a:prstGeom prst="rect">
                        <a:avLst/>
                      </a:prstGeom>
                      <a:noFill/>
                    </p:spPr>
                  </p:pic>
                </p:oleObj>
              </mc:Fallback>
            </mc:AlternateContent>
          </a:graphicData>
        </a:graphic>
      </p:graphicFrame>
    </p:spTree>
  </p:cSld>
  <p:clrMapOvr>
    <a:masterClrMapping/>
  </p:clrMapOvr>
</p:sld>
</file>

<file path=ppt/tags/tag1.xml><?xml version="1.0" encoding="utf-8"?>
<p:tagLst xmlns:p="http://schemas.openxmlformats.org/presentationml/2006/main">
  <p:tag name="commondata" val="eyJoZGlkIjoiOGExNGI0MTE3YmYxNjVlM2IzZTE1OThmYjQ1YTdmZDQifQ=="/>
</p:tagLst>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5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5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第16章-V4</Template>
  <TotalTime>0</TotalTime>
  <Words>3973</Words>
  <Application>WPS 演示</Application>
  <PresentationFormat>全屏显示(4:3)</PresentationFormat>
  <Paragraphs>445</Paragraphs>
  <Slides>48</Slides>
  <Notes>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30</vt:i4>
      </vt:variant>
      <vt:variant>
        <vt:lpstr>幻灯片标题</vt:lpstr>
      </vt:variant>
      <vt:variant>
        <vt:i4>48</vt:i4>
      </vt:variant>
    </vt:vector>
  </HeadingPairs>
  <TitlesOfParts>
    <vt:vector size="90" baseType="lpstr">
      <vt:lpstr>Arial</vt:lpstr>
      <vt:lpstr>宋体</vt:lpstr>
      <vt:lpstr>Wingdings</vt:lpstr>
      <vt:lpstr>Times New Roman</vt:lpstr>
      <vt:lpstr>黑体</vt:lpstr>
      <vt:lpstr>微软雅黑</vt:lpstr>
      <vt:lpstr>Comic Sans MS</vt:lpstr>
      <vt:lpstr>ZapfDingbats</vt:lpstr>
      <vt:lpstr>Arial Unicode MS</vt:lpstr>
      <vt:lpstr>Calibri</vt:lpstr>
      <vt:lpstr>楷体</vt:lpstr>
      <vt:lpstr>1_Kurose</vt:lpstr>
      <vt:lpstr>Visio.Drawing.11</vt:lpstr>
      <vt:lpstr>Visio.Drawing.15</vt:lpstr>
      <vt:lpstr>Visio.Drawing.11</vt:lpstr>
      <vt:lpstr>Visio.Drawing.11</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Visio.Drawing.11</vt:lpstr>
      <vt:lpstr>Visio.Drawing.11</vt:lpstr>
      <vt:lpstr>Visio.Drawing.15</vt:lpstr>
      <vt:lpstr>Visio.Drawing.11</vt:lpstr>
      <vt:lpstr>Visio.Drawing.15</vt:lpstr>
      <vt:lpstr>PowerPoint 演示文稿</vt:lpstr>
      <vt:lpstr>以太网（Ethernet）</vt:lpstr>
      <vt:lpstr>以太网（Ethernet）</vt:lpstr>
      <vt:lpstr>以太网帧结构</vt:lpstr>
      <vt:lpstr>以太网帧结构</vt:lpstr>
      <vt:lpstr>共享式以太网</vt:lpstr>
      <vt:lpstr>共享式以太网</vt:lpstr>
      <vt:lpstr>CSMA/CD发送流程</vt:lpstr>
      <vt:lpstr>CSMA/CD接收流程</vt:lpstr>
      <vt:lpstr>冲突域</vt:lpstr>
      <vt:lpstr>冲突窗口</vt:lpstr>
      <vt:lpstr>共享式以太网存在的问题</vt:lpstr>
      <vt:lpstr>交换的提出</vt:lpstr>
      <vt:lpstr>交换的提出</vt:lpstr>
      <vt:lpstr>交换的提出</vt:lpstr>
      <vt:lpstr>以太网交换机的工作过程</vt:lpstr>
      <vt:lpstr>数据转发方式</vt:lpstr>
      <vt:lpstr>端口/MAC地址映射表</vt:lpstr>
      <vt:lpstr>全双工和半双工通信</vt:lpstr>
      <vt:lpstr>以太网组网--主要设备和器件</vt:lpstr>
      <vt:lpstr>以太网交换机</vt:lpstr>
      <vt:lpstr>网络接口卡 – 网卡、接口卡</vt:lpstr>
      <vt:lpstr>传输介质 -- UTP</vt:lpstr>
      <vt:lpstr>传输介质 --光缆</vt:lpstr>
      <vt:lpstr>非屏蔽双绞线</vt:lpstr>
      <vt:lpstr>UTP电缆接头制作标准</vt:lpstr>
      <vt:lpstr>设备的网络接口线序标准</vt:lpstr>
      <vt:lpstr>直通UTP电缆</vt:lpstr>
      <vt:lpstr>交叉UTP电缆</vt:lpstr>
      <vt:lpstr>多交换机组网</vt:lpstr>
      <vt:lpstr>多交换机级联结构</vt:lpstr>
      <vt:lpstr>生成树协议</vt:lpstr>
      <vt:lpstr>实验：以太网组网</vt:lpstr>
      <vt:lpstr>设备、器件和工具</vt:lpstr>
      <vt:lpstr>硬件制作与安装过程</vt:lpstr>
      <vt:lpstr>软件安装</vt:lpstr>
      <vt:lpstr>测试</vt:lpstr>
      <vt:lpstr>交换机级联实验</vt:lpstr>
      <vt:lpstr>交换机的配置</vt:lpstr>
      <vt:lpstr>交换机的配置</vt:lpstr>
      <vt:lpstr>交换机的配置</vt:lpstr>
      <vt:lpstr>交换机的配置</vt:lpstr>
      <vt:lpstr>Packet Tracer仿真软件</vt:lpstr>
      <vt:lpstr>Packet Tracer仿真环境下的以太网组网</vt:lpstr>
      <vt:lpstr>设备的配置</vt:lpstr>
      <vt:lpstr>连通性测试</vt:lpstr>
      <vt:lpstr>交换机的配置</vt:lpstr>
      <vt:lpstr>查看交换机的接口/MAC地址映射表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计算机网络技术与应用</dc:title>
  <dc:creator>Johnny</dc:creator>
  <cp:lastModifiedBy>微信用户</cp:lastModifiedBy>
  <cp:revision>114</cp:revision>
  <dcterms:created xsi:type="dcterms:W3CDTF">2010-07-03T00:30:00Z</dcterms:created>
  <dcterms:modified xsi:type="dcterms:W3CDTF">2023-10-17T04:34:18Z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C9C68C312EC44083ACC02ABEB71D6E1B_12</vt:lpwstr>
  </property>
  <property fmtid="{D5CDD505-2E9C-101B-9397-08002B2CF9AE}" pid="3" name="KSOProductBuildVer">
    <vt:lpwstr>2052-12.1.0.15712</vt:lpwstr>
  </property>
</Properties>
</file>